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94" r:id="rId13"/>
    <p:sldMasterId id="2147484317" r:id="rId14"/>
    <p:sldMasterId id="2147484349" r:id="rId15"/>
    <p:sldMasterId id="2147484368" r:id="rId16"/>
  </p:sldMasterIdLst>
  <p:notesMasterIdLst>
    <p:notesMasterId r:id="rId121"/>
  </p:notesMasterIdLst>
  <p:sldIdLst>
    <p:sldId id="11371" r:id="rId17"/>
    <p:sldId id="565" r:id="rId18"/>
    <p:sldId id="56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2204" r:id="rId33"/>
    <p:sldId id="674" r:id="rId34"/>
    <p:sldId id="655" r:id="rId35"/>
    <p:sldId id="496" r:id="rId36"/>
    <p:sldId id="579" r:id="rId37"/>
    <p:sldId id="578" r:id="rId38"/>
    <p:sldId id="582" r:id="rId39"/>
    <p:sldId id="653" r:id="rId40"/>
    <p:sldId id="586" r:id="rId41"/>
    <p:sldId id="580" r:id="rId42"/>
    <p:sldId id="590" r:id="rId43"/>
    <p:sldId id="588" r:id="rId44"/>
    <p:sldId id="511" r:id="rId45"/>
    <p:sldId id="592" r:id="rId46"/>
    <p:sldId id="11372" r:id="rId47"/>
    <p:sldId id="553" r:id="rId48"/>
    <p:sldId id="523" r:id="rId49"/>
    <p:sldId id="524" r:id="rId50"/>
    <p:sldId id="525" r:id="rId51"/>
    <p:sldId id="556" r:id="rId52"/>
    <p:sldId id="543" r:id="rId53"/>
    <p:sldId id="595" r:id="rId54"/>
    <p:sldId id="597" r:id="rId55"/>
    <p:sldId id="617" r:id="rId56"/>
    <p:sldId id="598" r:id="rId57"/>
    <p:sldId id="599" r:id="rId58"/>
    <p:sldId id="618" r:id="rId59"/>
    <p:sldId id="619" r:id="rId60"/>
    <p:sldId id="1860" r:id="rId61"/>
    <p:sldId id="1862" r:id="rId62"/>
    <p:sldId id="1876" r:id="rId63"/>
    <p:sldId id="615" r:id="rId64"/>
    <p:sldId id="571" r:id="rId65"/>
    <p:sldId id="545" r:id="rId66"/>
    <p:sldId id="1888" r:id="rId67"/>
    <p:sldId id="1889" r:id="rId68"/>
    <p:sldId id="1891" r:id="rId69"/>
    <p:sldId id="557" r:id="rId70"/>
    <p:sldId id="657" r:id="rId71"/>
    <p:sldId id="656" r:id="rId72"/>
    <p:sldId id="1872" r:id="rId73"/>
    <p:sldId id="1870" r:id="rId74"/>
    <p:sldId id="1871" r:id="rId75"/>
    <p:sldId id="608" r:id="rId76"/>
    <p:sldId id="641" r:id="rId77"/>
    <p:sldId id="643" r:id="rId78"/>
    <p:sldId id="644" r:id="rId79"/>
    <p:sldId id="645" r:id="rId80"/>
    <p:sldId id="646" r:id="rId81"/>
    <p:sldId id="647" r:id="rId82"/>
    <p:sldId id="648" r:id="rId83"/>
    <p:sldId id="665" r:id="rId84"/>
    <p:sldId id="664" r:id="rId85"/>
    <p:sldId id="256" r:id="rId86"/>
    <p:sldId id="11373" r:id="rId87"/>
    <p:sldId id="260" r:id="rId88"/>
    <p:sldId id="262" r:id="rId89"/>
    <p:sldId id="263" r:id="rId90"/>
    <p:sldId id="266" r:id="rId91"/>
    <p:sldId id="267" r:id="rId92"/>
    <p:sldId id="258" r:id="rId93"/>
    <p:sldId id="265" r:id="rId94"/>
    <p:sldId id="666" r:id="rId95"/>
    <p:sldId id="625" r:id="rId96"/>
    <p:sldId id="632" r:id="rId97"/>
    <p:sldId id="626" r:id="rId98"/>
    <p:sldId id="627" r:id="rId99"/>
    <p:sldId id="628" r:id="rId100"/>
    <p:sldId id="630" r:id="rId101"/>
    <p:sldId id="633" r:id="rId102"/>
    <p:sldId id="634" r:id="rId103"/>
    <p:sldId id="635" r:id="rId104"/>
    <p:sldId id="1892" r:id="rId105"/>
    <p:sldId id="636" r:id="rId106"/>
    <p:sldId id="637" r:id="rId107"/>
    <p:sldId id="638" r:id="rId108"/>
    <p:sldId id="640" r:id="rId109"/>
    <p:sldId id="639" r:id="rId110"/>
    <p:sldId id="667" r:id="rId111"/>
    <p:sldId id="575" r:id="rId112"/>
    <p:sldId id="576" r:id="rId113"/>
    <p:sldId id="677" r:id="rId114"/>
    <p:sldId id="558" r:id="rId115"/>
    <p:sldId id="438" r:id="rId116"/>
    <p:sldId id="439" r:id="rId117"/>
    <p:sldId id="467" r:id="rId118"/>
    <p:sldId id="468" r:id="rId119"/>
    <p:sldId id="469"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ck Info" id="{ED2BA4A4-64C7-445E-9E77-522DACA14F10}">
          <p14:sldIdLst>
            <p14:sldId id="11371"/>
            <p14:sldId id="565"/>
            <p14:sldId id="566"/>
            <p14:sldId id="676"/>
            <p14:sldId id="652"/>
          </p14:sldIdLst>
        </p14:section>
        <p14:section name="K8S" id="{ACA94863-2487-4C0F-A260-AE0C29F5D2CC}">
          <p14:sldIdLst>
            <p14:sldId id="542"/>
            <p14:sldId id="484"/>
            <p14:sldId id="485"/>
            <p14:sldId id="486"/>
            <p14:sldId id="487"/>
            <p14:sldId id="488"/>
            <p14:sldId id="649"/>
            <p14:sldId id="651"/>
            <p14:sldId id="650"/>
            <p14:sldId id="497"/>
            <p14:sldId id="654"/>
            <p14:sldId id="2204"/>
            <p14:sldId id="674"/>
            <p14:sldId id="655"/>
            <p14:sldId id="496"/>
            <p14:sldId id="579"/>
            <p14:sldId id="578"/>
            <p14:sldId id="582"/>
            <p14:sldId id="653"/>
            <p14:sldId id="586"/>
            <p14:sldId id="580"/>
            <p14:sldId id="590"/>
            <p14:sldId id="588"/>
            <p14:sldId id="511"/>
            <p14:sldId id="592"/>
            <p14:sldId id="11372"/>
            <p14:sldId id="553"/>
            <p14:sldId id="523"/>
            <p14:sldId id="524"/>
            <p14:sldId id="525"/>
            <p14:sldId id="556"/>
            <p14:sldId id="543"/>
            <p14:sldId id="595"/>
            <p14:sldId id="597"/>
            <p14:sldId id="617"/>
            <p14:sldId id="598"/>
            <p14:sldId id="599"/>
            <p14:sldId id="618"/>
            <p14:sldId id="619"/>
            <p14:sldId id="1860"/>
            <p14:sldId id="1862"/>
            <p14:sldId id="1876"/>
            <p14:sldId id="615"/>
            <p14:sldId id="571"/>
            <p14:sldId id="545"/>
            <p14:sldId id="1888"/>
            <p14:sldId id="1889"/>
            <p14:sldId id="1891"/>
            <p14:sldId id="557"/>
            <p14:sldId id="657"/>
            <p14:sldId id="656"/>
            <p14:sldId id="1872"/>
            <p14:sldId id="1870"/>
            <p14:sldId id="1871"/>
            <p14:sldId id="608"/>
            <p14:sldId id="641"/>
            <p14:sldId id="643"/>
            <p14:sldId id="644"/>
            <p14:sldId id="645"/>
            <p14:sldId id="646"/>
            <p14:sldId id="647"/>
            <p14:sldId id="648"/>
            <p14:sldId id="665"/>
            <p14:sldId id="664"/>
            <p14:sldId id="256"/>
            <p14:sldId id="11373"/>
            <p14:sldId id="260"/>
            <p14:sldId id="262"/>
            <p14:sldId id="263"/>
            <p14:sldId id="266"/>
            <p14:sldId id="267"/>
            <p14:sldId id="258"/>
            <p14:sldId id="265"/>
            <p14:sldId id="666"/>
            <p14:sldId id="625"/>
            <p14:sldId id="632"/>
            <p14:sldId id="626"/>
            <p14:sldId id="627"/>
            <p14:sldId id="628"/>
            <p14:sldId id="630"/>
            <p14:sldId id="633"/>
            <p14:sldId id="634"/>
            <p14:sldId id="635"/>
            <p14:sldId id="1892"/>
            <p14:sldId id="636"/>
            <p14:sldId id="637"/>
            <p14:sldId id="638"/>
            <p14:sldId id="640"/>
            <p14:sldId id="639"/>
            <p14:sldId id="667"/>
            <p14:sldId id="575"/>
            <p14:sldId id="576"/>
            <p14:sldId id="677"/>
            <p14:sldId id="558"/>
            <p14:sldId id="438"/>
            <p14:sldId id="439"/>
            <p14:sldId id="467"/>
            <p14:sldId id="468"/>
            <p14:sldId id="4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024" autoAdjust="0"/>
  </p:normalViewPr>
  <p:slideViewPr>
    <p:cSldViewPr snapToGrid="0">
      <p:cViewPr>
        <p:scale>
          <a:sx n="70" d="100"/>
          <a:sy n="70" d="100"/>
        </p:scale>
        <p:origin x="1230" y="534"/>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6" Type="http://schemas.openxmlformats.org/officeDocument/2006/relationships/slideMaster" Target="slideMasters/slideMaster13.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theme" Target="theme/theme1.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5" Type="http://schemas.openxmlformats.org/officeDocument/2006/relationships/slideMaster" Target="slideMasters/slideMaster12.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3073A-EE01-4577-9DEE-B8636CA16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186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Show Docker images on the machine</a:t>
            </a:r>
          </a:p>
          <a:p>
            <a:r>
              <a:rPr lang="en-US" sz="1200" b="1" dirty="0"/>
              <a:t>Show Docker images running on the machine</a:t>
            </a:r>
          </a:p>
          <a:p>
            <a:r>
              <a:rPr lang="en-US" sz="1200" b="1" dirty="0"/>
              <a:t>Quick demo a </a:t>
            </a:r>
            <a:r>
              <a:rPr lang="en-US" sz="1200" b="1" dirty="0" err="1"/>
              <a:t>Dockerfile</a:t>
            </a:r>
            <a:r>
              <a:rPr lang="en-US" sz="1200" b="1" dirty="0"/>
              <a: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13</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727065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 3:48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is a slight issue on the web site in that the speakers and sessions buttons to not appear unless the web site is full screen.  Do not bother fixing this.</a:t>
            </a:r>
          </a:p>
        </p:txBody>
      </p:sp>
      <p:sp>
        <p:nvSpPr>
          <p:cNvPr id="4" name="Slide Number Placeholder 3"/>
          <p:cNvSpPr>
            <a:spLocks noGrp="1"/>
          </p:cNvSpPr>
          <p:nvPr>
            <p:ph type="sldNum" sz="quarter" idx="5"/>
          </p:nvPr>
        </p:nvSpPr>
        <p:spPr/>
        <p:txBody>
          <a:bodyPr/>
          <a:lstStyle/>
          <a:p>
            <a:fld id="{1350404E-245B-4AEC-843D-8091A336220D}" type="slidenum">
              <a:rPr lang="en-US" smtClean="0"/>
              <a:t>2</a:t>
            </a:fld>
            <a:endParaRPr lang="en-US"/>
          </a:p>
        </p:txBody>
      </p:sp>
    </p:spTree>
    <p:extLst>
      <p:ext uri="{BB962C8B-B14F-4D97-AF65-F5344CB8AC3E}">
        <p14:creationId xmlns:p14="http://schemas.microsoft.com/office/powerpoint/2010/main" val="3283343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41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32</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time box Challenge 1.</a:t>
            </a:r>
          </a:p>
        </p:txBody>
      </p:sp>
      <p:sp>
        <p:nvSpPr>
          <p:cNvPr id="4" name="Slide Number Placeholder 3"/>
          <p:cNvSpPr>
            <a:spLocks noGrp="1"/>
          </p:cNvSpPr>
          <p:nvPr>
            <p:ph type="sldNum" sz="quarter" idx="5"/>
          </p:nvPr>
        </p:nvSpPr>
        <p:spPr/>
        <p:txBody>
          <a:bodyPr/>
          <a:lstStyle/>
          <a:p>
            <a:fld id="{1350404E-245B-4AEC-843D-8091A336220D}" type="slidenum">
              <a:rPr lang="en-US" smtClean="0"/>
              <a:t>4</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that metadata</a:t>
            </a:r>
          </a:p>
          <a:p>
            <a:pPr marL="228600" indent="-228600">
              <a:buAutoNum type="arabicPeriod"/>
            </a:pPr>
            <a:r>
              <a:rPr lang="en-US" dirty="0"/>
              <a:t>Image</a:t>
            </a:r>
          </a:p>
          <a:p>
            <a:pPr marL="228600" indent="-228600">
              <a:buAutoNum type="arabicPeriod"/>
            </a:pPr>
            <a:r>
              <a:rPr lang="en-US" dirty="0"/>
              <a:t>Port</a:t>
            </a:r>
          </a:p>
          <a:p>
            <a:pPr marL="228600" indent="-228600">
              <a:buAutoNum type="arabicPeriod"/>
            </a:pPr>
            <a:r>
              <a:rPr lang="en-US" dirty="0"/>
              <a:t>Storage/resources</a:t>
            </a:r>
          </a:p>
          <a:p>
            <a:pPr marL="228600" indent="-228600">
              <a:buAutoNum type="arabicPeriod"/>
            </a:pPr>
            <a:r>
              <a:rPr lang="en-US" dirty="0"/>
              <a:t>Label=important</a:t>
            </a:r>
          </a:p>
          <a:p>
            <a:pPr marL="228600" indent="-228600">
              <a:buAutoNum type="arabicPeriod"/>
            </a:pPr>
            <a:r>
              <a:rPr lang="en-US" dirty="0"/>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54</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60</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61</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nSpc>
                <a:spcPct val="117999"/>
              </a:lnSpc>
            </a:lvl1p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NPM, apt get, brew install</a:t>
            </a:r>
          </a:p>
          <a:p>
            <a:endParaRPr lang="en-US" dirty="0"/>
          </a:p>
          <a:p>
            <a:r>
              <a:rPr dirty="0"/>
              <a:t>Helm is a package manager like Homebrew, apt, and yum, and it’s the </a:t>
            </a:r>
            <a:r>
              <a:rPr dirty="0" err="1"/>
              <a:t>defacto</a:t>
            </a:r>
            <a:r>
              <a:rPr dirty="0"/>
              <a:t> standard for packaging and deploying Kubernetes applications. Microsoft donated Helm to the Cloud Native Computing Foundation (CNCF) back in June 2018, and it’s on track for graduation in 2020. Helm was used by 68% of respondents of a CNCF user survey. And it was the 3rd most popular project at the last </a:t>
            </a:r>
            <a:r>
              <a:rPr dirty="0" err="1"/>
              <a:t>KubeCon</a:t>
            </a:r>
            <a:r>
              <a:rPr dirty="0"/>
              <a:t> in Barcelona. We use Helm in AKS, azure dev spaces, azure pipelines, azure </a:t>
            </a:r>
            <a:r>
              <a:rPr dirty="0" err="1"/>
              <a:t>devops</a:t>
            </a:r>
            <a:r>
              <a:rPr dirty="0"/>
              <a:t>. </a:t>
            </a:r>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419409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809319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85776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00468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85496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78471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lnSpc>
                <a:spcPct val="117999"/>
              </a:lnSpc>
            </a:lvl1pPr>
          </a:lstStyle>
          <a:p>
            <a:r>
              <a:rPr dirty="0"/>
              <a:t>Helm 2 was already simple. If we install the same Helm chart with Helm 2 and Helm 3, the application installed will be precisely the same, just as we would expect! So, what’s the motivation behind Helm 3? Helm 3 is the result of years of community contributions and feedback around how orgs are using Helm and how they need it to evolve for their production use cases. Helm 3 represents a nearly complete re-factoring of the Helm package manager to evolve it from its origins to a modern application package manager. The Helm project is nearly as old as Kubernetes itself. As a result, its original design pre-dated many advancements in Kubernetes like </a:t>
            </a:r>
            <a:r>
              <a:rPr dirty="0" err="1"/>
              <a:t>CustomResourceDefinitions</a:t>
            </a:r>
            <a:r>
              <a:rPr dirty="0"/>
              <a:t> and even Kubernetes RBAC.</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255103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80</a:t>
            </a:fld>
            <a:endParaRPr lang="en-US"/>
          </a:p>
        </p:txBody>
      </p:sp>
    </p:spTree>
    <p:extLst>
      <p:ext uri="{BB962C8B-B14F-4D97-AF65-F5344CB8AC3E}">
        <p14:creationId xmlns:p14="http://schemas.microsoft.com/office/powerpoint/2010/main" val="474351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4/9/2021 2:28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1.xml"/><Relationship Id="rId5" Type="http://schemas.openxmlformats.org/officeDocument/2006/relationships/image" Target="../media/image23.png"/><Relationship Id="rId4" Type="http://schemas.microsoft.com/office/2007/relationships/hdphoto" Target="../media/hdphoto2.wdp"/></Relationships>
</file>

<file path=ppt/slideLayouts/_rels/slideLayout2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4/9/2021</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4/9/2021</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4/9/2021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val="0"/>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DCFD-8E8A-4485-B83D-D31B6570D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44F9D1-BA23-4174-9137-3776ADFEC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FA8E7-600A-4442-8EDF-6E0C958C7ACF}"/>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01975448-6F73-411F-8554-9C08E6C28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00BC1-2D7A-4FA4-88FD-E0011DC99BFC}"/>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0868263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4ACA-94C1-4503-A1E7-B9994C883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84541-8765-4764-9F9F-F4C383A89E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3D90-7CEB-40AB-815C-E8A02FFFAA44}"/>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912D93B0-B926-403F-B21F-D24157DBA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5E75D-BBB0-4855-8402-4B9466B054E8}"/>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25827978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029F-BE90-49F7-A79A-6E12C06199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05326-9F25-46D4-87F9-33748410A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7FFA5-2AA3-4D3C-9EC2-E817045A0B91}"/>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4BE87DEE-35DC-4A9D-AA5D-AC0CF68C2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790EA-F152-47CF-B8F2-9B3287C77B20}"/>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153631207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7B55-7B57-4751-8A88-FE0104A1E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9C666F-25D1-44DF-B63B-24D423AE11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058AF-66D7-4AC1-BBF8-31223CA8A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F49B1-E99D-496B-8742-3BE9304C4E37}"/>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6" name="Footer Placeholder 5">
            <a:extLst>
              <a:ext uri="{FF2B5EF4-FFF2-40B4-BE49-F238E27FC236}">
                <a16:creationId xmlns:a16="http://schemas.microsoft.com/office/drawing/2014/main" id="{CAE79EF9-0D1D-404D-A23D-667E55825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46A6A-EB7E-4545-A9E8-4E0C49BC99B5}"/>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613074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FDDC-CC4C-4B57-9D8A-9A9C0F8709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9EC9E-5F7C-43E1-A04A-C56FF56AD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10313-65FD-4CB2-A1A5-559C3851A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4B798-FF1A-4261-9F8B-26FF58209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234F4-6B4B-4CBE-ADEC-0619E99E15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910AF1-7700-46EB-B08B-4C2B29F288CB}"/>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8" name="Footer Placeholder 7">
            <a:extLst>
              <a:ext uri="{FF2B5EF4-FFF2-40B4-BE49-F238E27FC236}">
                <a16:creationId xmlns:a16="http://schemas.microsoft.com/office/drawing/2014/main" id="{219BDB50-B8D8-4B4B-879D-14A27CE912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DC8325-CAE6-4E0C-855A-0F07621F5689}"/>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8121905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72C8-4335-49F0-97B0-FAB663B0C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1E9D0-6C1D-43C8-9F98-FCE049C5D342}"/>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4" name="Footer Placeholder 3">
            <a:extLst>
              <a:ext uri="{FF2B5EF4-FFF2-40B4-BE49-F238E27FC236}">
                <a16:creationId xmlns:a16="http://schemas.microsoft.com/office/drawing/2014/main" id="{41CA93B0-5C0B-4BF8-9517-E647F318A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2D519-3E46-461E-8093-9B00A852BD0E}"/>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0408532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CC3B26-E2F5-450F-8930-F49829D586BC}"/>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3" name="Footer Placeholder 2">
            <a:extLst>
              <a:ext uri="{FF2B5EF4-FFF2-40B4-BE49-F238E27FC236}">
                <a16:creationId xmlns:a16="http://schemas.microsoft.com/office/drawing/2014/main" id="{2D315D4F-A27A-426A-BD33-4A82132EDA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78E928-615B-4957-8CF5-F5184C6A2D31}"/>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112078419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BFBE-4656-4C3E-AA86-6838BA22B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5F2811-B7E3-4908-8A60-785A229BB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B3E68F-DDFB-485B-97F9-9E0B20684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9B898-C3E3-467A-85A8-C557D6C0B066}"/>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6" name="Footer Placeholder 5">
            <a:extLst>
              <a:ext uri="{FF2B5EF4-FFF2-40B4-BE49-F238E27FC236}">
                <a16:creationId xmlns:a16="http://schemas.microsoft.com/office/drawing/2014/main" id="{67119051-F5DE-438E-8CD7-67D72D2A1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71DD2-E6DD-422F-BEC5-AF8AED4105F7}"/>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5511668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3586-BD89-414D-8FF7-3E53171A0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B44C08-E013-4361-A70E-736BD58DB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EBBAD6-980E-4878-8400-4513AC3D0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0337D-2853-448A-B009-B547C6D49435}"/>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6" name="Footer Placeholder 5">
            <a:extLst>
              <a:ext uri="{FF2B5EF4-FFF2-40B4-BE49-F238E27FC236}">
                <a16:creationId xmlns:a16="http://schemas.microsoft.com/office/drawing/2014/main" id="{5F0E35E0-ABDB-43F8-A146-AF0FF03E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EB12F-4B29-4DC4-9E00-6BE58D05D8C7}"/>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5740843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72E9-32A3-4D6A-B56A-805962A63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073B9A-CB34-4CC3-AF67-DEE20136A0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EF658-7FCC-4572-8B95-F6C8A55EFBCF}"/>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FC3A8285-15B1-40F9-9CB2-B03CE09A7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F1743-BED0-4620-8A8F-FDDEA1547FAA}"/>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69517649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BC989-247E-4AA4-A898-D0606288AF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08A3A-2221-4B4A-A1FD-FBF066B02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5D728-6C9A-4CD3-826D-31A57EAD8070}"/>
              </a:ext>
            </a:extLst>
          </p:cNvPr>
          <p:cNvSpPr>
            <a:spLocks noGrp="1"/>
          </p:cNvSpPr>
          <p:nvPr>
            <p:ph type="dt" sz="half" idx="10"/>
          </p:nvPr>
        </p:nvSpPr>
        <p:spPr/>
        <p:txBody>
          <a:body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55647322-8EF4-4D7B-93F4-7B359C0C3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A339E-C832-4D5A-A873-31518A0655B6}"/>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824860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84460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0065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184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00799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9247534"/>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100" y="-19050"/>
            <a:ext cx="9067800" cy="604834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4329086"/>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89000" y="2266950"/>
            <a:ext cx="104140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1937974"/>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975100" y="552450"/>
            <a:ext cx="8629651" cy="57531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25500" y="476250"/>
            <a:ext cx="5111750" cy="2774950"/>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825500" y="3263900"/>
            <a:ext cx="5111750" cy="28638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748929"/>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2439651"/>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553874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5480050" y="1574800"/>
            <a:ext cx="6972300" cy="46482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44550" y="1574800"/>
            <a:ext cx="5111750" cy="4648200"/>
          </a:xfrm>
          <a:prstGeom prst="rect">
            <a:avLst/>
          </a:prstGeom>
        </p:spPr>
        <p:txBody>
          <a:bodyPr/>
          <a:lstStyle>
            <a:lvl1pPr marL="279400" indent="-279400">
              <a:spcBef>
                <a:spcPts val="2250"/>
              </a:spcBef>
              <a:defRPr sz="1900"/>
            </a:lvl1pPr>
            <a:lvl2pPr marL="558800" indent="-279400">
              <a:spcBef>
                <a:spcPts val="2250"/>
              </a:spcBef>
              <a:defRPr sz="1900"/>
            </a:lvl2pPr>
            <a:lvl3pPr marL="838200" indent="-279400">
              <a:spcBef>
                <a:spcPts val="2250"/>
              </a:spcBef>
              <a:defRPr sz="1900"/>
            </a:lvl3pPr>
            <a:lvl4pPr marL="1117600" indent="-279400">
              <a:spcBef>
                <a:spcPts val="2250"/>
              </a:spcBef>
              <a:defRPr sz="1900"/>
            </a:lvl4pPr>
            <a:lvl5pPr marL="1397000" indent="-279400">
              <a:spcBef>
                <a:spcPts val="2250"/>
              </a:spcBef>
              <a:defRPr sz="19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5955103"/>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44550" y="889000"/>
            <a:ext cx="10502900" cy="5080000"/>
          </a:xfrm>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3273407"/>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840670" y="3517900"/>
            <a:ext cx="4198339" cy="280035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7645400" y="565150"/>
            <a:ext cx="4165600" cy="2777067"/>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52400" y="565150"/>
            <a:ext cx="8601075" cy="573405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8544198"/>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0" y="4476750"/>
            <a:ext cx="9810750" cy="348813"/>
          </a:xfrm>
          <a:prstGeom prst="rect">
            <a:avLst/>
          </a:prstGeom>
        </p:spPr>
        <p:txBody>
          <a:bodyPr anchor="t">
            <a:spAutoFit/>
          </a:bodyPr>
          <a:lstStyle>
            <a:lvl1pPr marL="0" indent="0" algn="ctr">
              <a:spcBef>
                <a:spcPts val="0"/>
              </a:spcBef>
              <a:buSzTx/>
              <a:buNone/>
              <a:defRPr sz="1600" i="1"/>
            </a:lvl1pPr>
          </a:lstStyle>
          <a:p>
            <a:r>
              <a:t>–Johnny Appleseed</a:t>
            </a:r>
          </a:p>
        </p:txBody>
      </p:sp>
      <p:sp>
        <p:nvSpPr>
          <p:cNvPr id="94" name="“Type a quote here.”"/>
          <p:cNvSpPr txBox="1">
            <a:spLocks noGrp="1"/>
          </p:cNvSpPr>
          <p:nvPr>
            <p:ph type="body" sz="quarter" idx="14"/>
          </p:nvPr>
        </p:nvSpPr>
        <p:spPr>
          <a:xfrm>
            <a:off x="1193800" y="3008888"/>
            <a:ext cx="9810750" cy="471924"/>
          </a:xfrm>
          <a:prstGeom prst="rect">
            <a:avLst/>
          </a:prstGeom>
        </p:spPr>
        <p:txBody>
          <a:bodyPr>
            <a:spAutoFit/>
          </a:bodyPr>
          <a:lstStyle>
            <a:lvl1pPr marL="0" indent="0" algn="ctr">
              <a:spcBef>
                <a:spcPts val="0"/>
              </a:spcBef>
              <a:buSzTx/>
              <a:buNone/>
              <a:defRPr sz="2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521221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81322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1064078"/>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7181139"/>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empla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128417883"/>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1_template copy">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795893838"/>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emplate copy">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0471848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09/04/2021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10.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56.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1.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1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theme" Target="../theme/theme12.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6" Type="http://schemas.openxmlformats.org/officeDocument/2006/relationships/theme" Target="../theme/theme1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6.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4" r:id="rId19"/>
    <p:sldLayoutId id="2147484315"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F6324-1B28-4B66-9A38-75FA76763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8E17DF-4856-4331-BB47-64213EFB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3804F-F136-4F82-BE7A-F290D288B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973A9-70B2-4EC3-A191-553F01F515EB}" type="datetimeFigureOut">
              <a:rPr lang="en-US" smtClean="0"/>
              <a:t>4/9/2021</a:t>
            </a:fld>
            <a:endParaRPr lang="en-US"/>
          </a:p>
        </p:txBody>
      </p:sp>
      <p:sp>
        <p:nvSpPr>
          <p:cNvPr id="5" name="Footer Placeholder 4">
            <a:extLst>
              <a:ext uri="{FF2B5EF4-FFF2-40B4-BE49-F238E27FC236}">
                <a16:creationId xmlns:a16="http://schemas.microsoft.com/office/drawing/2014/main" id="{B7E8D47F-C066-4306-B2E3-202065CE3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8625CF-3A1E-4878-8790-E5C92CD9DB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F435B-11D4-413B-8156-21B0E74D0248}" type="slidenum">
              <a:rPr lang="en-US" smtClean="0"/>
              <a:t>‹#›</a:t>
            </a:fld>
            <a:endParaRPr lang="en-US"/>
          </a:p>
        </p:txBody>
      </p:sp>
    </p:spTree>
    <p:extLst>
      <p:ext uri="{BB962C8B-B14F-4D97-AF65-F5344CB8AC3E}">
        <p14:creationId xmlns:p14="http://schemas.microsoft.com/office/powerpoint/2010/main" val="2810930862"/>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79516" y="6540500"/>
            <a:ext cx="296556"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4142153915"/>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1pPr>
      <a:lvl2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2pPr>
      <a:lvl3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3pPr>
      <a:lvl4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4pPr>
      <a:lvl5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5pPr>
      <a:lvl6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6pPr>
      <a:lvl7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7pPr>
      <a:lvl8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8pPr>
      <a:lvl9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9pPr>
    </p:titleStyle>
    <p:bodyStyle>
      <a:lvl1pPr marL="31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4/9/2021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8.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apfisher/akshack/blob/master/Student/01-containers.md"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3.xml"/><Relationship Id="rId1" Type="http://schemas.openxmlformats.org/officeDocument/2006/relationships/slideLayout" Target="../slideLayouts/slideLayout261.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napfisher/akshack/blob/master/Student/02-acr.md"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08.xml"/><Relationship Id="rId5" Type="http://schemas.openxmlformats.org/officeDocument/2006/relationships/image" Target="../media/image81.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8.xml"/><Relationship Id="rId1" Type="http://schemas.openxmlformats.org/officeDocument/2006/relationships/slideLayout" Target="../slideLayouts/slideLayout165.xml"/></Relationships>
</file>

<file path=ppt/slides/_rels/slide3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0.xml"/><Relationship Id="rId1" Type="http://schemas.openxmlformats.org/officeDocument/2006/relationships/slideLayout" Target="../slideLayouts/slideLayout165.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snapfisher/akshack/blob/master/Student/03-k8sintro.md" TargetMode="Externa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napfisher/akshack/blob/master/Student/05-scaling.md" TargetMode="External"/><Relationship Id="rId13" Type="http://schemas.openxmlformats.org/officeDocument/2006/relationships/hyperlink" Target="https://github.com/snapfisher/akshack/blob/master/Student/10-networking.md" TargetMode="External"/><Relationship Id="rId3" Type="http://schemas.openxmlformats.org/officeDocument/2006/relationships/hyperlink" Target="https://github.com/snapfisher/akshack/blob/master/Student/00-prereqs.md" TargetMode="External"/><Relationship Id="rId7" Type="http://schemas.openxmlformats.org/officeDocument/2006/relationships/hyperlink" Target="https://github.com/snapfisher/akshack/blob/master/Student/04-k8sdeployment.md" TargetMode="External"/><Relationship Id="rId12" Type="http://schemas.openxmlformats.org/officeDocument/2006/relationships/hyperlink" Target="https://github.com/snapfisher/akshack/blob/master/Student/09-helm.md"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github.com/snapfisher/akshack/blob/master/Student/03-k8sintro.md" TargetMode="External"/><Relationship Id="rId11" Type="http://schemas.openxmlformats.org/officeDocument/2006/relationships/hyperlink" Target="https://github.com/snapfisher/akshack/blob/master/Student/08-storage.md" TargetMode="External"/><Relationship Id="rId5" Type="http://schemas.openxmlformats.org/officeDocument/2006/relationships/hyperlink" Target="https://github.com/snapfisher/akshack/blob/master/Student/02-acr.md" TargetMode="External"/><Relationship Id="rId15" Type="http://schemas.openxmlformats.org/officeDocument/2006/relationships/hyperlink" Target="https://github.com/snapfisher/akshack/blob/master/Student/12-monitoring.md" TargetMode="External"/><Relationship Id="rId10" Type="http://schemas.openxmlformats.org/officeDocument/2006/relationships/hyperlink" Target="https://github.com/snapfisher/akshack/blob/master/Student/07-updaterollback.md" TargetMode="External"/><Relationship Id="rId4" Type="http://schemas.openxmlformats.org/officeDocument/2006/relationships/hyperlink" Target="https://github.com/snapfisher/akshack/blob/master/Student/01-containers.md" TargetMode="External"/><Relationship Id="rId9" Type="http://schemas.openxmlformats.org/officeDocument/2006/relationships/hyperlink" Target="https://github.com/snapfisher/akshack/blob/master/Student/06-deploymongo.md" TargetMode="External"/><Relationship Id="rId14" Type="http://schemas.openxmlformats.org/officeDocument/2006/relationships/hyperlink" Target="https://github.com/snapfisher/akshack/blob/master/Student/11-privateaks.m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4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snapfisher/akshack/blob/master/Student/04-k8sdeployment.md" TargetMode="Externa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snapfisher/akshack/blob/master/Student/00-prereqs.md"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napfisher/akshack/blob/master/Student/05-scaling.md"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napfisher/akshack/blob/master/Student/06-deploymongo.md"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napfisher/akshack/blob/master/Student/07-updaterollback.md"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6.wdp"/><Relationship Id="rId9" Type="http://schemas.openxmlformats.org/officeDocument/2006/relationships/image" Target="../media/image93.png"/></Relationships>
</file>

<file path=ppt/slides/_rels/slide6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0.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2.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diagramColors" Target="../diagrams/colors2.xml"/><Relationship Id="rId12"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4.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diagramColors" Target="../diagrams/colors3.xml"/><Relationship Id="rId12" Type="http://schemas.openxmlformats.org/officeDocument/2006/relationships/image" Target="../media/image94.png"/><Relationship Id="rId2" Type="http://schemas.openxmlformats.org/officeDocument/2006/relationships/notesSlide" Target="../notesSlides/notesSlide54.xml"/><Relationship Id="rId16" Type="http://schemas.openxmlformats.org/officeDocument/2006/relationships/image" Target="../media/image99.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7.png"/><Relationship Id="rId5" Type="http://schemas.openxmlformats.org/officeDocument/2006/relationships/diagramLayout" Target="../diagrams/layout3.xml"/><Relationship Id="rId15" Type="http://schemas.openxmlformats.org/officeDocument/2006/relationships/image" Target="../media/image98.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2.png"/><Relationship Id="rId1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napfisher/akshack/blob/master/Student/08-storage.md"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70.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58.xml"/><Relationship Id="rId1" Type="http://schemas.openxmlformats.org/officeDocument/2006/relationships/slideLayout" Target="../slideLayouts/slideLayout283.xml"/><Relationship Id="rId5" Type="http://schemas.openxmlformats.org/officeDocument/2006/relationships/image" Target="../media/image107.tif"/><Relationship Id="rId4" Type="http://schemas.openxmlformats.org/officeDocument/2006/relationships/image" Target="../media/image106.tiff"/></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172.xml"/></Relationships>
</file>

<file path=ppt/slides/_rels/slide72.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0.xml"/><Relationship Id="rId1" Type="http://schemas.openxmlformats.org/officeDocument/2006/relationships/slideLayout" Target="../slideLayouts/slideLayout284.xml"/><Relationship Id="rId5" Type="http://schemas.openxmlformats.org/officeDocument/2006/relationships/image" Target="../media/image107.tif"/><Relationship Id="rId4" Type="http://schemas.openxmlformats.org/officeDocument/2006/relationships/image" Target="../media/image109.tiff"/></Relationships>
</file>

<file path=ppt/slides/_rels/slide73.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61.xml"/><Relationship Id="rId1" Type="http://schemas.openxmlformats.org/officeDocument/2006/relationships/slideLayout" Target="../slideLayouts/slideLayout284.xml"/><Relationship Id="rId6" Type="http://schemas.openxmlformats.org/officeDocument/2006/relationships/image" Target="../media/image110.png"/><Relationship Id="rId5" Type="http://schemas.openxmlformats.org/officeDocument/2006/relationships/image" Target="../media/image107.tif"/><Relationship Id="rId4" Type="http://schemas.openxmlformats.org/officeDocument/2006/relationships/image" Target="../media/image105.tif"/></Relationships>
</file>

<file path=ppt/slides/_rels/slide74.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2.xml"/><Relationship Id="rId1" Type="http://schemas.openxmlformats.org/officeDocument/2006/relationships/slideLayout" Target="../slideLayouts/slideLayout284.xml"/><Relationship Id="rId6" Type="http://schemas.openxmlformats.org/officeDocument/2006/relationships/image" Target="../media/image110.png"/><Relationship Id="rId5" Type="http://schemas.openxmlformats.org/officeDocument/2006/relationships/image" Target="../media/image107.tif"/><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3.xml"/><Relationship Id="rId1" Type="http://schemas.openxmlformats.org/officeDocument/2006/relationships/slideLayout" Target="../slideLayouts/slideLayout28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7.tif"/></Relationships>
</file>

<file path=ppt/slides/_rels/slide76.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4.xml"/><Relationship Id="rId1" Type="http://schemas.openxmlformats.org/officeDocument/2006/relationships/slideLayout" Target="../slideLayouts/slideLayout28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7.tif"/></Relationships>
</file>

<file path=ppt/slides/_rels/slide77.xml.rels><?xml version="1.0" encoding="UTF-8" standalone="yes"?>
<Relationships xmlns="http://schemas.openxmlformats.org/package/2006/relationships"><Relationship Id="rId3" Type="http://schemas.openxmlformats.org/officeDocument/2006/relationships/image" Target="../media/image115.tif"/><Relationship Id="rId2" Type="http://schemas.openxmlformats.org/officeDocument/2006/relationships/notesSlide" Target="../notesSlides/notesSlide65.xml"/><Relationship Id="rId1" Type="http://schemas.openxmlformats.org/officeDocument/2006/relationships/slideLayout" Target="../slideLayouts/slideLayout282.xml"/><Relationship Id="rId5" Type="http://schemas.openxmlformats.org/officeDocument/2006/relationships/image" Target="../media/image116.png"/><Relationship Id="rId4" Type="http://schemas.openxmlformats.org/officeDocument/2006/relationships/hyperlink" Target="https://helm.sh/docs/faq/"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youtube.com/watch?v=afCRt5Gd6Rk" TargetMode="External"/><Relationship Id="rId3" Type="http://schemas.openxmlformats.org/officeDocument/2006/relationships/image" Target="../media/image109.tiff"/><Relationship Id="rId7" Type="http://schemas.openxmlformats.org/officeDocument/2006/relationships/hyperlink" Target="https://www.youtube.com/watch?v=Zzwq9FmZdsU&amp;t=2s" TargetMode="External"/><Relationship Id="rId2" Type="http://schemas.openxmlformats.org/officeDocument/2006/relationships/notesSlide" Target="../notesSlides/notesSlide66.xml"/><Relationship Id="rId1" Type="http://schemas.openxmlformats.org/officeDocument/2006/relationships/slideLayout" Target="../slideLayouts/slideLayout284.xml"/><Relationship Id="rId6" Type="http://schemas.openxmlformats.org/officeDocument/2006/relationships/hyperlink" Target="https://helm.sh/docs/faq/" TargetMode="External"/><Relationship Id="rId5" Type="http://schemas.openxmlformats.org/officeDocument/2006/relationships/image" Target="../media/image107.tif"/><Relationship Id="rId4" Type="http://schemas.openxmlformats.org/officeDocument/2006/relationships/image" Target="../media/image105.tif"/><Relationship Id="rId9" Type="http://schemas.openxmlformats.org/officeDocument/2006/relationships/hyperlink" Target="https://github.com/helm/chart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napfisher/akshack/blob/master/Student/09-helm.md"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39.xml"/><Relationship Id="rId5" Type="http://schemas.openxmlformats.org/officeDocument/2006/relationships/image" Target="../media/image118.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39.xml"/><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3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39.xml"/><Relationship Id="rId6" Type="http://schemas.openxmlformats.org/officeDocument/2006/relationships/image" Target="../media/image123.png"/><Relationship Id="rId5" Type="http://schemas.openxmlformats.org/officeDocument/2006/relationships/image" Target="../media/image121.png"/><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39.xml"/><Relationship Id="rId5" Type="http://schemas.openxmlformats.org/officeDocument/2006/relationships/image" Target="../media/image127.png"/><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39.xml"/><Relationship Id="rId5" Type="http://schemas.openxmlformats.org/officeDocument/2006/relationships/image" Target="../media/image127.png"/><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39.xml"/><Relationship Id="rId5" Type="http://schemas.openxmlformats.org/officeDocument/2006/relationships/image" Target="../media/image129.png"/><Relationship Id="rId4" Type="http://schemas.openxmlformats.org/officeDocument/2006/relationships/image" Target="../media/image128.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31.png"/><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33.png"/><Relationship Id="rId4"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6A93C-0F0C-42C1-8B7B-623677C6ECC3}"/>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6AC680-CDCF-40DC-8342-813FAEE23471}"/>
              </a:ext>
            </a:extLst>
          </p:cNvPr>
          <p:cNvSpPr>
            <a:spLocks noGrp="1"/>
          </p:cNvSpPr>
          <p:nvPr>
            <p:ph type="ctrTitle"/>
          </p:nvPr>
        </p:nvSpPr>
        <p:spPr>
          <a:xfrm>
            <a:off x="1524000" y="1113504"/>
            <a:ext cx="9144000" cy="1629696"/>
          </a:xfrm>
          <a:solidFill>
            <a:schemeClr val="bg2">
              <a:lumMod val="50000"/>
            </a:schemeClr>
          </a:solidFill>
        </p:spPr>
        <p:txBody>
          <a:bodyPr>
            <a:normAutofit fontScale="90000"/>
          </a:bodyPr>
          <a:lstStyle/>
          <a:p>
            <a:r>
              <a:rPr lang="en-US" b="1" dirty="0">
                <a:solidFill>
                  <a:schemeClr val="bg1"/>
                </a:solidFill>
                <a:latin typeface="Segoe UI" panose="020B0502040204020203" pitchFamily="34" charset="0"/>
                <a:cs typeface="Segoe UI" panose="020B0502040204020203" pitchFamily="34" charset="0"/>
              </a:rPr>
              <a:t>Azure Kubernetes Service</a:t>
            </a:r>
            <a:br>
              <a:rPr lang="en-US" b="1" dirty="0">
                <a:solidFill>
                  <a:schemeClr val="bg1"/>
                </a:solidFill>
                <a:latin typeface="Segoe UI" panose="020B0502040204020203" pitchFamily="34" charset="0"/>
                <a:cs typeface="Segoe UI" panose="020B0502040204020203" pitchFamily="34" charset="0"/>
              </a:rPr>
            </a:br>
            <a:r>
              <a:rPr lang="en-US" b="1" dirty="0">
                <a:solidFill>
                  <a:schemeClr val="bg1"/>
                </a:solidFill>
                <a:latin typeface="Segoe UI" panose="020B0502040204020203" pitchFamily="34" charset="0"/>
                <a:cs typeface="Segoe UI" panose="020B0502040204020203" pitchFamily="34" charset="0"/>
              </a:rPr>
              <a:t>Hackathon</a:t>
            </a:r>
          </a:p>
        </p:txBody>
      </p:sp>
    </p:spTree>
    <p:extLst>
      <p:ext uri="{BB962C8B-B14F-4D97-AF65-F5344CB8AC3E}">
        <p14:creationId xmlns:p14="http://schemas.microsoft.com/office/powerpoint/2010/main" val="28443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Engines</a:t>
            </a:r>
          </a:p>
        </p:txBody>
      </p:sp>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0" y="1762539"/>
            <a:ext cx="3970600" cy="3332922"/>
          </a:xfrm>
          <a:prstGeom prst="rect">
            <a:avLst/>
          </a:prstGeom>
        </p:spPr>
      </p:pic>
      <p:pic>
        <p:nvPicPr>
          <p:cNvPr id="3" name="Picture 2">
            <a:extLst>
              <a:ext uri="{FF2B5EF4-FFF2-40B4-BE49-F238E27FC236}">
                <a16:creationId xmlns:a16="http://schemas.microsoft.com/office/drawing/2014/main" id="{6636DCE0-04E1-4A04-AABE-AF26B20E7C17}"/>
              </a:ext>
            </a:extLst>
          </p:cNvPr>
          <p:cNvPicPr>
            <a:picLocks noChangeAspect="1"/>
          </p:cNvPicPr>
          <p:nvPr/>
        </p:nvPicPr>
        <p:blipFill>
          <a:blip r:embed="rId4"/>
          <a:stretch>
            <a:fillRect/>
          </a:stretch>
        </p:blipFill>
        <p:spPr>
          <a:xfrm>
            <a:off x="6369977" y="2972413"/>
            <a:ext cx="5329663" cy="1454196"/>
          </a:xfrm>
          <a:prstGeom prst="rect">
            <a:avLst/>
          </a:prstGeom>
        </p:spPr>
      </p:pic>
      <p:sp>
        <p:nvSpPr>
          <p:cNvPr id="6" name="TextBox 5">
            <a:extLst>
              <a:ext uri="{FF2B5EF4-FFF2-40B4-BE49-F238E27FC236}">
                <a16:creationId xmlns:a16="http://schemas.microsoft.com/office/drawing/2014/main" id="{6F85F79F-379F-415D-81CF-BEC64F049DD9}"/>
              </a:ext>
            </a:extLst>
          </p:cNvPr>
          <p:cNvSpPr txBox="1"/>
          <p:nvPr/>
        </p:nvSpPr>
        <p:spPr>
          <a:xfrm>
            <a:off x="960940" y="5518385"/>
            <a:ext cx="44589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Your Desktop</a:t>
            </a:r>
          </a:p>
        </p:txBody>
      </p:sp>
      <p:sp>
        <p:nvSpPr>
          <p:cNvPr id="9" name="TextBox 8">
            <a:extLst>
              <a:ext uri="{FF2B5EF4-FFF2-40B4-BE49-F238E27FC236}">
                <a16:creationId xmlns:a16="http://schemas.microsoft.com/office/drawing/2014/main" id="{1FFA21D0-9024-4CE4-8040-C2D70C6612C9}"/>
              </a:ext>
            </a:extLst>
          </p:cNvPr>
          <p:cNvSpPr txBox="1"/>
          <p:nvPr/>
        </p:nvSpPr>
        <p:spPr>
          <a:xfrm>
            <a:off x="6369977" y="5158330"/>
            <a:ext cx="4458985"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The AKS Cluster</a:t>
            </a:r>
          </a:p>
          <a:p>
            <a:pPr>
              <a:lnSpc>
                <a:spcPct val="90000"/>
              </a:lnSpc>
              <a:spcAft>
                <a:spcPts val="600"/>
              </a:spcAft>
            </a:pPr>
            <a:r>
              <a:rPr lang="en-US" sz="2400" dirty="0">
                <a:gradFill>
                  <a:gsLst>
                    <a:gs pos="2917">
                      <a:schemeClr val="tx1"/>
                    </a:gs>
                    <a:gs pos="30000">
                      <a:schemeClr val="tx1"/>
                    </a:gs>
                  </a:gsLst>
                  <a:lin ang="5400000" scaled="0"/>
                </a:gradFill>
              </a:rPr>
              <a:t>Supports the Docker Image Format – as an option</a:t>
            </a:r>
          </a:p>
        </p:txBody>
      </p:sp>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696634"/>
          </a:xfrm>
        </p:spPr>
        <p:txBody>
          <a:bodyPr/>
          <a:lstStyle/>
          <a:p>
            <a:r>
              <a:rPr lang="en-US" sz="3200" b="1" dirty="0">
                <a:latin typeface="+mn-lt"/>
              </a:rPr>
              <a:t>Create Docker images for both the API &amp; Web app</a:t>
            </a:r>
          </a:p>
          <a:p>
            <a:r>
              <a:rPr lang="en-US" sz="3200" b="1" dirty="0">
                <a:latin typeface="+mn-lt"/>
              </a:rPr>
              <a:t>Run the containers and verify that you can access the app locally</a:t>
            </a:r>
          </a:p>
          <a:p>
            <a:endParaRPr lang="en-US" sz="3200" b="1" dirty="0">
              <a:latin typeface="+mn-lt"/>
            </a:endParaRPr>
          </a:p>
          <a:p>
            <a:r>
              <a:rPr lang="en-US" sz="3200" b="1" dirty="0">
                <a:latin typeface="+mn-lt"/>
              </a:rPr>
              <a:t>Before we start, we are going to show you how the app runs outside of a container</a:t>
            </a:r>
          </a:p>
          <a:p>
            <a:endParaRPr lang="en-US" sz="3200" b="1" dirty="0">
              <a:latin typeface="+mn-lt"/>
            </a:endParaRPr>
          </a:p>
          <a:p>
            <a:r>
              <a:rPr lang="en-US" sz="3200" b="1" dirty="0">
                <a:latin typeface="+mn-lt"/>
              </a:rPr>
              <a:t>This will be a timeboxed challenge</a:t>
            </a:r>
          </a:p>
          <a:p>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1</a:t>
            </a:r>
          </a:p>
          <a:p>
            <a:r>
              <a:rPr lang="en-US" sz="3200" b="1" dirty="0">
                <a:latin typeface="+mn-lt"/>
                <a:hlinkClick r:id="rId3"/>
              </a:rPr>
              <a:t>Got Containers?</a:t>
            </a:r>
            <a:endParaRPr lang="en-US" sz="3200" dirty="0">
              <a:latin typeface="+mn-lt"/>
            </a:endParaRP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22758"/>
            <a:ext cx="11653523" cy="4191880"/>
          </a:xfrm>
        </p:spPr>
        <p:txBody>
          <a:bodyPr/>
          <a:lstStyle/>
          <a:p>
            <a:r>
              <a:rPr lang="en-US" b="1" dirty="0">
                <a:solidFill>
                  <a:schemeClr val="tx1"/>
                </a:solidFill>
              </a:rPr>
              <a:t>A place to store, list, and share your container images</a:t>
            </a:r>
          </a:p>
          <a:p>
            <a:r>
              <a:rPr lang="en-US" b="1" dirty="0">
                <a:solidFill>
                  <a:schemeClr val="tx1"/>
                </a:solidFill>
              </a:rPr>
              <a:t>Like an “app store” for container images</a:t>
            </a:r>
          </a:p>
          <a:p>
            <a:r>
              <a:rPr lang="en-US" b="1" dirty="0" err="1">
                <a:solidFill>
                  <a:schemeClr val="tx1"/>
                </a:solidFill>
              </a:rPr>
              <a:t>DockerHub</a:t>
            </a:r>
            <a:r>
              <a:rPr lang="en-US" b="1" dirty="0">
                <a:solidFill>
                  <a:schemeClr val="tx1"/>
                </a:solidFill>
              </a:rPr>
              <a:t> is a registry hosted by Docker. Many companies publish their containers there. </a:t>
            </a:r>
          </a:p>
          <a:p>
            <a:r>
              <a:rPr lang="en-US" b="1" dirty="0">
                <a:solidFill>
                  <a:schemeClr val="tx1"/>
                </a:solidFill>
              </a:rPr>
              <a:t>Most cloud providers offer their own Cloud Registries “as-a-service”</a:t>
            </a:r>
          </a:p>
          <a:p>
            <a:r>
              <a:rPr lang="en-US" b="1" dirty="0">
                <a:solidFill>
                  <a:schemeClr val="tx1"/>
                </a:solidFill>
              </a:rPr>
              <a:t>Azure has the…   “Azure Container Registry”!  GitHub has “GitHub Container Registry”</a:t>
            </a:r>
          </a:p>
          <a:p>
            <a:r>
              <a:rPr lang="en-US" b="1" dirty="0">
                <a:solidFill>
                  <a:schemeClr val="tx1"/>
                </a:solidFill>
              </a:rPr>
              <a:t>Docker tools can publish to a container registry</a:t>
            </a:r>
          </a:p>
          <a:p>
            <a:r>
              <a:rPr lang="en-US" b="1" dirty="0">
                <a:solidFill>
                  <a:schemeClr val="tx1"/>
                </a:solidFill>
              </a:rPr>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Registry?</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872228"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01"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373"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9" y="4567649"/>
            <a:ext cx="2746125"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35" y="4567649"/>
            <a:ext cx="2862896"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78" y="4567649"/>
            <a:ext cx="2885719"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117" y="572283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691" y="572283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88" y="537"/>
            <a:ext cx="2091628" cy="68579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091715" y="538"/>
            <a:ext cx="0" cy="685693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094034" y="515220"/>
            <a:ext cx="10097881" cy="871490"/>
          </a:xfrm>
          <a:prstGeom prst="rect">
            <a:avLst/>
          </a:prstGeom>
        </p:spPr>
        <p:txBody>
          <a:bodyPr vert="horz" wrap="square" lIns="146302" tIns="91438" rIns="146302" bIns="91438"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01"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094033" y="1223223"/>
            <a:ext cx="10097881" cy="672162"/>
          </a:xfrm>
          <a:prstGeom prst="rect">
            <a:avLst/>
          </a:prstGeom>
          <a:noFill/>
        </p:spPr>
        <p:txBody>
          <a:bodyPr wrap="square" lIns="146302" tIns="146302" rIns="146302" bIns="146302" rtlCol="0">
            <a:spAutoFit/>
          </a:bodyPr>
          <a:lstStyle/>
          <a:p>
            <a:pPr marL="0" marR="0" lvl="0" indent="0" algn="ctr" defTabSz="914411"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83334" y="648770"/>
            <a:ext cx="1332021" cy="48498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44079" y="252526"/>
            <a:ext cx="410532" cy="396242"/>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83334" y="2891032"/>
            <a:ext cx="1332021" cy="48329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34645" y="2507187"/>
            <a:ext cx="429399" cy="380858"/>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83334" y="6210428"/>
            <a:ext cx="1332021" cy="51015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06844" y="5831323"/>
            <a:ext cx="484998" cy="384380"/>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83334" y="3629763"/>
            <a:ext cx="1332021" cy="866040"/>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mn-cs"/>
                </a:rPr>
                <a:t>Service Fabric</a:t>
              </a:r>
              <a:endPar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83334" y="1448623"/>
            <a:ext cx="1332021" cy="775342"/>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83334" y="5243289"/>
            <a:ext cx="1332021" cy="32430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31899" y="4824386"/>
            <a:ext cx="434891" cy="434891"/>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10602" y="2411227"/>
            <a:ext cx="2001460" cy="1861867"/>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305413" y="2630669"/>
            <a:ext cx="2112084" cy="1295365"/>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297851" y="2866645"/>
            <a:ext cx="2082250" cy="1104209"/>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083611"/>
          </a:xfrm>
        </p:spPr>
        <p:txBody>
          <a:bodyPr/>
          <a:lstStyle/>
          <a:p>
            <a:r>
              <a:rPr lang="en-US" sz="3200" b="1" dirty="0"/>
              <a:t>Create an Azure Container Registry</a:t>
            </a:r>
          </a:p>
          <a:p>
            <a:r>
              <a:rPr lang="en-US" sz="3000" b="1" dirty="0"/>
              <a:t>Either: </a:t>
            </a:r>
          </a:p>
          <a:p>
            <a:pPr lvl="1"/>
            <a:r>
              <a:rPr lang="en-US" sz="2800" b="1" dirty="0"/>
              <a:t>Publish your content-</a:t>
            </a:r>
            <a:r>
              <a:rPr lang="en-US" sz="2800" b="1" dirty="0" err="1"/>
              <a:t>api</a:t>
            </a:r>
            <a:r>
              <a:rPr lang="en-US" sz="2800" b="1" dirty="0"/>
              <a:t> &amp; content-web containers to the ACR </a:t>
            </a:r>
          </a:p>
          <a:p>
            <a:pPr lvl="1"/>
            <a:r>
              <a:rPr lang="en-US" sz="2800" b="1" dirty="0"/>
              <a:t>Have the ACR rebuild your containers in Azure and store them</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2</a:t>
            </a:r>
          </a:p>
          <a:p>
            <a:r>
              <a:rPr lang="en-US" sz="3200" b="1" dirty="0">
                <a:latin typeface="+mn-lt"/>
                <a:hlinkClick r:id="rId2"/>
              </a:rPr>
              <a:t>The Azure Container Registry</a:t>
            </a:r>
            <a:endParaRPr lang="en-US" sz="3200" dirty="0">
              <a:latin typeface="+mn-lt"/>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1071026"/>
          </a:xfrm>
        </p:spPr>
        <p:txBody>
          <a:bodyPr/>
          <a:lstStyle/>
          <a:p>
            <a:r>
              <a:rPr lang="en-US" sz="3200" dirty="0">
                <a:latin typeface="+mn-lt"/>
              </a:rPr>
              <a:t>Customer has existing web app, they want to modernize it and run it in containers in the cloud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Challenge Scenario</a:t>
            </a:r>
          </a:p>
        </p:txBody>
      </p:sp>
      <p:sp>
        <p:nvSpPr>
          <p:cNvPr id="4" name="Text Placeholder 1">
            <a:extLst>
              <a:ext uri="{FF2B5EF4-FFF2-40B4-BE49-F238E27FC236}">
                <a16:creationId xmlns:a16="http://schemas.microsoft.com/office/drawing/2014/main" id="{80B643C3-E2CF-432B-8960-FA8C677B2B6C}"/>
              </a:ext>
            </a:extLst>
          </p:cNvPr>
          <p:cNvSpPr txBox="1">
            <a:spLocks/>
          </p:cNvSpPr>
          <p:nvPr/>
        </p:nvSpPr>
        <p:spPr>
          <a:xfrm>
            <a:off x="269240" y="2606855"/>
            <a:ext cx="11653523" cy="3890259"/>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latin typeface="+mn-lt"/>
              </a:rPr>
              <a:t>Fab Medical conference website</a:t>
            </a:r>
          </a:p>
          <a:p>
            <a:r>
              <a:rPr lang="en-US" dirty="0">
                <a:latin typeface="+mn-lt"/>
              </a:rPr>
              <a:t>Index.html</a:t>
            </a:r>
          </a:p>
          <a:p>
            <a:r>
              <a:rPr lang="en-US" dirty="0">
                <a:latin typeface="+mn-lt"/>
              </a:rPr>
              <a:t>Sessions.html</a:t>
            </a:r>
          </a:p>
          <a:p>
            <a:r>
              <a:rPr lang="en-US" dirty="0">
                <a:latin typeface="+mn-lt"/>
              </a:rPr>
              <a:t>Speakers.html</a:t>
            </a:r>
          </a:p>
          <a:p>
            <a:r>
              <a:rPr lang="en-US" dirty="0">
                <a:latin typeface="+mn-lt"/>
              </a:rPr>
              <a:t>Stats.html</a:t>
            </a:r>
          </a:p>
          <a:p>
            <a:endParaRPr lang="en-US" dirty="0">
              <a:latin typeface="+mn-lt"/>
            </a:endParaRPr>
          </a:p>
          <a:p>
            <a:pPr marL="0" indent="0">
              <a:buNone/>
            </a:pPr>
            <a:r>
              <a:rPr lang="en-US" b="1" dirty="0">
                <a:latin typeface="+mn-lt"/>
              </a:rPr>
              <a:t>The web site is fully coded.  </a:t>
            </a:r>
          </a:p>
          <a:p>
            <a:pPr marL="0" indent="0">
              <a:buNone/>
            </a:pPr>
            <a:r>
              <a:rPr lang="en-US" b="1" dirty="0">
                <a:latin typeface="+mn-lt"/>
              </a:rPr>
              <a:t>You do not need to modify it</a:t>
            </a:r>
          </a:p>
        </p:txBody>
      </p:sp>
      <p:pic>
        <p:nvPicPr>
          <p:cNvPr id="6" name="Picture 5" descr="A screenshot of a cell phone&#10;&#10;Description generated with very high confidence">
            <a:extLst>
              <a:ext uri="{FF2B5EF4-FFF2-40B4-BE49-F238E27FC236}">
                <a16:creationId xmlns:a16="http://schemas.microsoft.com/office/drawing/2014/main" id="{5D339898-0B82-4EE4-B5EA-84F4870D6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75" y="2780676"/>
            <a:ext cx="2665980" cy="1722176"/>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B26CBEC8-AB25-4C8E-B10F-76DAAEB5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172" y="2780676"/>
            <a:ext cx="2683555" cy="1722176"/>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6033C0EF-6FC8-4A22-9AA4-F7F8C378E0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638679"/>
            <a:ext cx="2683555" cy="1713667"/>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7AEB931A-ECE6-4A9E-816C-228B081860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2606" y="4638679"/>
            <a:ext cx="2709863" cy="1746170"/>
          </a:xfrm>
          <a:prstGeom prst="rect">
            <a:avLst/>
          </a:prstGeom>
        </p:spPr>
      </p:pic>
    </p:spTree>
    <p:extLst>
      <p:ext uri="{BB962C8B-B14F-4D97-AF65-F5344CB8AC3E}">
        <p14:creationId xmlns:p14="http://schemas.microsoft.com/office/powerpoint/2010/main" val="282749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And a registry.</a:t>
            </a: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11321610"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How to manage?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025683"/>
            <a:ext cx="11653523" cy="4979788"/>
          </a:xfrm>
        </p:spPr>
        <p:txBody>
          <a:bodyPr/>
          <a:lstStyle/>
          <a:p>
            <a:r>
              <a:rPr lang="en-US" sz="3200" dirty="0">
                <a:latin typeface="+mn-lt"/>
              </a:rPr>
              <a:t>Simple Node.js application</a:t>
            </a:r>
          </a:p>
          <a:p>
            <a:r>
              <a:rPr lang="en-US" sz="3200" dirty="0">
                <a:latin typeface="+mn-lt"/>
              </a:rPr>
              <a:t>Two components:</a:t>
            </a:r>
          </a:p>
          <a:p>
            <a:pPr lvl="1"/>
            <a:r>
              <a:rPr lang="en-US" sz="3000" dirty="0">
                <a:latin typeface="+mn-lt"/>
              </a:rPr>
              <a:t>content-Web</a:t>
            </a:r>
          </a:p>
          <a:p>
            <a:pPr lvl="2"/>
            <a:r>
              <a:rPr lang="en-US" sz="2800" dirty="0">
                <a:latin typeface="+mn-lt"/>
              </a:rPr>
              <a:t>Web site with 4 pages (home, sessions, speakers, and stats)</a:t>
            </a:r>
          </a:p>
          <a:p>
            <a:pPr lvl="2"/>
            <a:r>
              <a:rPr lang="en-US" sz="2800" dirty="0">
                <a:latin typeface="+mn-lt"/>
              </a:rPr>
              <a:t>Each page hits a backend API to retrieve its content from a JSON </a:t>
            </a:r>
            <a:r>
              <a:rPr lang="en-US" sz="2800" dirty="0" err="1">
                <a:latin typeface="+mn-lt"/>
              </a:rPr>
              <a:t>datasource</a:t>
            </a:r>
            <a:endParaRPr lang="en-US" sz="2800" dirty="0">
              <a:latin typeface="+mn-lt"/>
            </a:endParaRPr>
          </a:p>
          <a:p>
            <a:pPr lvl="1"/>
            <a:r>
              <a:rPr lang="en-US" sz="3000" dirty="0">
                <a:latin typeface="+mn-lt"/>
              </a:rPr>
              <a:t>content-API</a:t>
            </a:r>
          </a:p>
          <a:p>
            <a:pPr lvl="2"/>
            <a:r>
              <a:rPr lang="en-US" sz="2800" dirty="0">
                <a:latin typeface="+mn-lt"/>
              </a:rPr>
              <a:t>3 functions that return pre-canned JSON data</a:t>
            </a:r>
          </a:p>
          <a:p>
            <a:r>
              <a:rPr lang="en-US" sz="3200" dirty="0">
                <a:latin typeface="+mn-lt"/>
              </a:rPr>
              <a:t>Some of the scenarios pull the data from a </a:t>
            </a:r>
            <a:r>
              <a:rPr lang="en-US" sz="3200" dirty="0" err="1">
                <a:latin typeface="+mn-lt"/>
              </a:rPr>
              <a:t>Mongodb</a:t>
            </a:r>
            <a:r>
              <a:rPr lang="en-US" sz="3200" dirty="0">
                <a:latin typeface="+mn-lt"/>
              </a:rPr>
              <a:t> instance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632969"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Fab Medical Conference Application</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5754108" y="1102435"/>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426" y="1660520"/>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3276" y="4003024"/>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004" y="4003025"/>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005" y="1660519"/>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8119" y="1660519"/>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8120" y="4003026"/>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6262984" y="1696373"/>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9037952" y="1677476"/>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11854167" y="1677476"/>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6262984" y="4059470"/>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9049646" y="4054053"/>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11922617" y="403670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pic>
        <p:nvPicPr>
          <p:cNvPr id="4" name="Picture 3">
            <a:extLst>
              <a:ext uri="{FF2B5EF4-FFF2-40B4-BE49-F238E27FC236}">
                <a16:creationId xmlns:a16="http://schemas.microsoft.com/office/drawing/2014/main" id="{F3B7EFAF-7D13-4F3F-8E97-4DD56CE58F22}"/>
              </a:ext>
            </a:extLst>
          </p:cNvPr>
          <p:cNvPicPr>
            <a:picLocks noChangeAspect="1"/>
          </p:cNvPicPr>
          <p:nvPr/>
        </p:nvPicPr>
        <p:blipFill>
          <a:blip r:embed="rId5"/>
          <a:stretch>
            <a:fillRect/>
          </a:stretch>
        </p:blipFill>
        <p:spPr>
          <a:xfrm>
            <a:off x="2057923" y="1726334"/>
            <a:ext cx="3429000" cy="3733800"/>
          </a:xfrm>
          <a:prstGeom prst="rect">
            <a:avLst/>
          </a:prstGeom>
        </p:spPr>
      </p:pic>
    </p:spTree>
    <p:extLst>
      <p:ext uri="{BB962C8B-B14F-4D97-AF65-F5344CB8AC3E}">
        <p14:creationId xmlns:p14="http://schemas.microsoft.com/office/powerpoint/2010/main" val="2855738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AKS provides the master nodes as part of the service</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Install an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3</a:t>
            </a:r>
          </a:p>
          <a:p>
            <a:r>
              <a:rPr lang="en-US" sz="3200" b="1" dirty="0">
                <a:latin typeface="+mn-lt"/>
                <a:hlinkClick r:id="rId2"/>
              </a:rPr>
              <a:t>Introduction To Kubernetes</a:t>
            </a:r>
            <a:endParaRPr lang="en-US" sz="3200" dirty="0">
              <a:latin typeface="+mn-lt"/>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pPr algn="ctr"/>
            <a:r>
              <a:rPr lang="en-US" dirty="0">
                <a:latin typeface="+mn-lt"/>
              </a:rPr>
              <a:t>Kubernetes Fundamentals</a:t>
            </a:r>
            <a:br>
              <a:rPr lang="en-US" dirty="0">
                <a:latin typeface="+mn-lt"/>
              </a:rPr>
            </a:br>
            <a:r>
              <a:rPr lang="en-US" sz="4000" dirty="0">
                <a:solidFill>
                  <a:schemeClr val="accent4"/>
                </a:solidFill>
                <a:latin typeface="+mn-lt"/>
                <a:cs typeface="Segoe UI Light" panose="020B0502040204020203" pitchFamily="34" charset="0"/>
              </a:rPr>
              <a:t>Pods, Deployments, &amp; Services</a:t>
            </a:r>
            <a:endParaRPr lang="en-US" dirty="0">
              <a:solidFill>
                <a:schemeClr val="accent4"/>
              </a:solidFill>
              <a:latin typeface="+mn-lt"/>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998255"/>
          </a:xfrm>
        </p:spPr>
        <p:txBody>
          <a:bodyPr/>
          <a:lstStyle/>
          <a:p>
            <a:r>
              <a:rPr lang="en-US" sz="2000" dirty="0">
                <a:latin typeface="+mn-lt"/>
              </a:rPr>
              <a:t>Challenge 0: </a:t>
            </a:r>
            <a:r>
              <a:rPr lang="en-US" sz="2000" b="1" dirty="0">
                <a:latin typeface="+mn-lt"/>
                <a:hlinkClick r:id="rId3"/>
              </a:rPr>
              <a:t>Pre-requisites - Ready, Set, GO!</a:t>
            </a:r>
            <a:endParaRPr lang="en-US" sz="2000" dirty="0">
              <a:latin typeface="+mn-lt"/>
            </a:endParaRPr>
          </a:p>
          <a:p>
            <a:r>
              <a:rPr lang="en-US" sz="2000" dirty="0">
                <a:latin typeface="+mn-lt"/>
              </a:rPr>
              <a:t>Challenge 1: </a:t>
            </a:r>
            <a:r>
              <a:rPr lang="en-US" sz="2000" b="1" dirty="0">
                <a:latin typeface="+mn-lt"/>
                <a:hlinkClick r:id="rId4"/>
              </a:rPr>
              <a:t>Got Containers?</a:t>
            </a:r>
            <a:r>
              <a:rPr lang="en-US" sz="2000" b="1" dirty="0">
                <a:latin typeface="+mn-lt"/>
              </a:rPr>
              <a:t> </a:t>
            </a:r>
            <a:r>
              <a:rPr lang="en-US" sz="2000" dirty="0">
                <a:latin typeface="+mn-lt"/>
              </a:rPr>
              <a:t>(Timeboxed)</a:t>
            </a:r>
          </a:p>
          <a:p>
            <a:r>
              <a:rPr lang="en-US" sz="2000" dirty="0">
                <a:latin typeface="+mn-lt"/>
              </a:rPr>
              <a:t>Challenge 2: </a:t>
            </a:r>
            <a:r>
              <a:rPr lang="en-US" sz="2000" b="1" dirty="0">
                <a:latin typeface="+mn-lt"/>
                <a:hlinkClick r:id="rId5"/>
              </a:rPr>
              <a:t>The Azure Container Registry</a:t>
            </a:r>
            <a:endParaRPr lang="en-US" sz="2000" dirty="0">
              <a:latin typeface="+mn-lt"/>
            </a:endParaRPr>
          </a:p>
          <a:p>
            <a:r>
              <a:rPr lang="en-US" sz="2000" dirty="0">
                <a:latin typeface="+mn-lt"/>
              </a:rPr>
              <a:t>Challenge 3: </a:t>
            </a:r>
            <a:r>
              <a:rPr lang="en-US" sz="2000" b="1" dirty="0">
                <a:latin typeface="+mn-lt"/>
                <a:hlinkClick r:id="rId6"/>
              </a:rPr>
              <a:t>Introduction To Kubernetes</a:t>
            </a:r>
            <a:endParaRPr lang="en-US" sz="2000" dirty="0">
              <a:latin typeface="+mn-lt"/>
            </a:endParaRPr>
          </a:p>
          <a:p>
            <a:r>
              <a:rPr lang="en-US" sz="2000" dirty="0">
                <a:latin typeface="+mn-lt"/>
              </a:rPr>
              <a:t>Challenge 4: </a:t>
            </a:r>
            <a:r>
              <a:rPr lang="en-US" sz="2000" b="1" dirty="0">
                <a:latin typeface="+mn-lt"/>
                <a:hlinkClick r:id="rId7"/>
              </a:rPr>
              <a:t>Your First Deployment</a:t>
            </a:r>
            <a:endParaRPr lang="en-US" sz="2000" dirty="0">
              <a:latin typeface="+mn-lt"/>
            </a:endParaRPr>
          </a:p>
          <a:p>
            <a:r>
              <a:rPr lang="en-US" sz="2000" dirty="0">
                <a:latin typeface="+mn-lt"/>
              </a:rPr>
              <a:t>Challenge 5: </a:t>
            </a:r>
            <a:r>
              <a:rPr lang="en-US" sz="2000" b="1" dirty="0">
                <a:latin typeface="+mn-lt"/>
                <a:hlinkClick r:id="rId8"/>
              </a:rPr>
              <a:t>Scaling and High Availability</a:t>
            </a:r>
            <a:endParaRPr lang="en-US" sz="2000" dirty="0">
              <a:latin typeface="+mn-lt"/>
            </a:endParaRPr>
          </a:p>
          <a:p>
            <a:r>
              <a:rPr lang="en-US" sz="2000" dirty="0">
                <a:latin typeface="+mn-lt"/>
              </a:rPr>
              <a:t>Challenge 6: </a:t>
            </a:r>
            <a:r>
              <a:rPr lang="en-US" sz="2000" b="1" dirty="0">
                <a:latin typeface="+mn-lt"/>
                <a:hlinkClick r:id="rId9"/>
              </a:rPr>
              <a:t>Deploy MongoDB to AKS</a:t>
            </a:r>
            <a:endParaRPr lang="en-US" sz="2000" dirty="0">
              <a:latin typeface="+mn-lt"/>
            </a:endParaRPr>
          </a:p>
          <a:p>
            <a:r>
              <a:rPr lang="en-US" sz="2000" dirty="0">
                <a:latin typeface="+mn-lt"/>
              </a:rPr>
              <a:t>Challenge 7: </a:t>
            </a:r>
            <a:r>
              <a:rPr lang="en-US" sz="2000" b="1" dirty="0">
                <a:latin typeface="+mn-lt"/>
                <a:hlinkClick r:id="rId10"/>
              </a:rPr>
              <a:t>Updates and Rollbacks</a:t>
            </a:r>
            <a:endParaRPr lang="en-US" sz="2000" dirty="0">
              <a:latin typeface="+mn-lt"/>
            </a:endParaRPr>
          </a:p>
          <a:p>
            <a:r>
              <a:rPr lang="en-US" sz="2000" dirty="0">
                <a:latin typeface="+mn-lt"/>
              </a:rPr>
              <a:t>Challenge 8: </a:t>
            </a:r>
            <a:r>
              <a:rPr lang="en-US" sz="2000" b="1" dirty="0">
                <a:latin typeface="+mn-lt"/>
                <a:hlinkClick r:id="rId11"/>
              </a:rPr>
              <a:t>Storage</a:t>
            </a:r>
            <a:endParaRPr lang="en-US" sz="2000" dirty="0">
              <a:latin typeface="+mn-lt"/>
            </a:endParaRPr>
          </a:p>
          <a:p>
            <a:r>
              <a:rPr lang="en-US" sz="2000" dirty="0">
                <a:latin typeface="+mn-lt"/>
              </a:rPr>
              <a:t>Challenge 9: </a:t>
            </a:r>
            <a:r>
              <a:rPr lang="en-US" sz="2000" b="1" dirty="0">
                <a:latin typeface="+mn-lt"/>
                <a:hlinkClick r:id="rId12"/>
              </a:rPr>
              <a:t>Helm</a:t>
            </a:r>
            <a:r>
              <a:rPr lang="en-US" sz="2000" b="1" dirty="0">
                <a:latin typeface="+mn-lt"/>
              </a:rPr>
              <a:t> </a:t>
            </a:r>
            <a:r>
              <a:rPr lang="en-US" sz="2000" dirty="0">
                <a:latin typeface="+mn-lt"/>
              </a:rPr>
              <a:t>(We might skip if we are time challenged)</a:t>
            </a:r>
          </a:p>
          <a:p>
            <a:r>
              <a:rPr lang="en-US" sz="2000" dirty="0">
                <a:latin typeface="+mn-lt"/>
              </a:rPr>
              <a:t>Challenge 10: </a:t>
            </a:r>
            <a:r>
              <a:rPr lang="en-US" sz="2000" b="1" dirty="0">
                <a:latin typeface="+mn-lt"/>
                <a:hlinkClick r:id="rId13"/>
              </a:rPr>
              <a:t>DNS &amp; Ingress</a:t>
            </a:r>
            <a:endParaRPr lang="en-US" sz="2000" dirty="0">
              <a:latin typeface="+mn-lt"/>
            </a:endParaRPr>
          </a:p>
          <a:p>
            <a:r>
              <a:rPr lang="en-US" sz="2000" dirty="0">
                <a:latin typeface="+mn-lt"/>
              </a:rPr>
              <a:t>Challenge 11: </a:t>
            </a:r>
            <a:r>
              <a:rPr lang="en-US" sz="2000" b="1" dirty="0">
                <a:latin typeface="+mn-lt"/>
                <a:hlinkClick r:id="rId14"/>
              </a:rPr>
              <a:t>Private AKS Clusters</a:t>
            </a:r>
            <a:endParaRPr lang="en-US" sz="2000" dirty="0">
              <a:latin typeface="+mn-lt"/>
            </a:endParaRPr>
          </a:p>
          <a:p>
            <a:r>
              <a:rPr lang="en-US" sz="2000" dirty="0">
                <a:latin typeface="+mn-lt"/>
              </a:rPr>
              <a:t>Challenge 12: </a:t>
            </a:r>
            <a:r>
              <a:rPr lang="en-US" sz="2000" b="1" dirty="0">
                <a:latin typeface="+mn-lt"/>
                <a:hlinkClick r:id="rId15"/>
              </a:rPr>
              <a:t>Monitoring and Container Insights</a:t>
            </a:r>
            <a:endParaRPr lang="en-US" sz="2000" dirty="0">
              <a:latin typeface="+mn-lt"/>
            </a:endParaRPr>
          </a:p>
          <a:p>
            <a:pPr marL="514350" indent="-514350">
              <a:buFont typeface="+mj-lt"/>
              <a:buAutoNum type="arabicPeriod"/>
            </a:pP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Challenges…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92618" y="2137483"/>
            <a:ext cx="1462337"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79444" y="2137483"/>
            <a:ext cx="1475511"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79444" y="2137483"/>
            <a:ext cx="1475511"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603444" y="2107576"/>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extLst>
              <p:ext uri="{D42A27DB-BD31-4B8C-83A1-F6EECF244321}">
                <p14:modId xmlns:p14="http://schemas.microsoft.com/office/powerpoint/2010/main" val="3534916458"/>
              </p:ext>
            </p:extLst>
          </p:nvPr>
        </p:nvGraphicFramePr>
        <p:xfrm>
          <a:off x="6984564" y="2788704"/>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957146" y="2107576"/>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1857715274"/>
              </p:ext>
            </p:extLst>
          </p:nvPr>
        </p:nvGraphicFramePr>
        <p:xfrm>
          <a:off x="1338266" y="2788704"/>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780295" y="3750274"/>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extLst>
              <p:ext uri="{D42A27DB-BD31-4B8C-83A1-F6EECF244321}">
                <p14:modId xmlns:p14="http://schemas.microsoft.com/office/powerpoint/2010/main" val="2114585132"/>
              </p:ext>
            </p:extLst>
          </p:nvPr>
        </p:nvGraphicFramePr>
        <p:xfrm>
          <a:off x="4161415" y="4431402"/>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1176060" cy="152657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the containers are configured.</a:t>
            </a:r>
          </a:p>
          <a:p>
            <a:pPr defTabSz="1218835">
              <a:lnSpc>
                <a:spcPct val="90000"/>
              </a:lnSpc>
              <a:spcBef>
                <a:spcPct val="20000"/>
              </a:spcBef>
              <a:buSzPct val="80000"/>
              <a:defRPr/>
            </a:pPr>
            <a:r>
              <a:rPr lang="en-US" sz="3200" dirty="0">
                <a:solidFill>
                  <a:srgbClr val="0078D7"/>
                </a:solidFill>
                <a:latin typeface="Segoe UI" panose="020B0502040204020203" pitchFamily="34" charset="0"/>
                <a:cs typeface="Segoe UI" panose="020B0502040204020203" pitchFamily="34" charset="0"/>
              </a:rPr>
              <a:t>Metadata.  They’re just metadata!</a:t>
            </a:r>
          </a:p>
          <a:p>
            <a:pPr marL="0" marR="0" lvl="0" indent="0" algn="l" defTabSz="1218835" rtl="0" eaLnBrk="1" fontAlgn="auto" latinLnBrk="0" hangingPunct="1">
              <a:lnSpc>
                <a:spcPct val="90000"/>
              </a:lnSpc>
              <a:spcBef>
                <a:spcPct val="20000"/>
              </a:spcBef>
              <a:spcAft>
                <a:spcPts val="0"/>
              </a:spcAft>
              <a:buClrTx/>
              <a:buSzPct val="80000"/>
              <a:buFontTx/>
              <a:buNone/>
              <a:tabLst/>
              <a:defRPr/>
            </a:pP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345666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494825" y="939157"/>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to deploy a pod</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5912210" y="1511368"/>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extLst>
              <p:ext uri="{D42A27DB-BD31-4B8C-83A1-F6EECF244321}">
                <p14:modId xmlns:p14="http://schemas.microsoft.com/office/powerpoint/2010/main" val="2887738717"/>
              </p:ext>
            </p:extLst>
          </p:nvPr>
        </p:nvGraphicFramePr>
        <p:xfrm>
          <a:off x="6120314" y="2260664"/>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7673661" y="3450135"/>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extLst>
              <p:ext uri="{D42A27DB-BD31-4B8C-83A1-F6EECF244321}">
                <p14:modId xmlns:p14="http://schemas.microsoft.com/office/powerpoint/2010/main" val="3017027227"/>
              </p:ext>
            </p:extLst>
          </p:nvPr>
        </p:nvGraphicFramePr>
        <p:xfrm>
          <a:off x="7953141" y="4055981"/>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494825" y="987905"/>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to reach the pods</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Config-as-Code as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545550"/>
          </a:xfrm>
        </p:spPr>
        <p:txBody>
          <a:bodyPr/>
          <a:lstStyle/>
          <a:p>
            <a:pPr lvl="0"/>
            <a:r>
              <a:rPr lang="en-US" b="1" dirty="0">
                <a:latin typeface="+mn-lt"/>
              </a:rPr>
              <a:t>Deploy the Fab Medical API service and test the API app from a local shell in the pod</a:t>
            </a:r>
          </a:p>
          <a:p>
            <a:pPr lvl="0"/>
            <a:r>
              <a:rPr lang="en-US" b="1" dirty="0">
                <a:latin typeface="+mn-lt"/>
              </a:rPr>
              <a:t>Deploy the Fab Medical Web and ensure that the Web app knows where to find the API service deployed previously.</a:t>
            </a:r>
          </a:p>
          <a:p>
            <a:pPr lvl="0"/>
            <a:r>
              <a:rPr lang="en-US" b="1" dirty="0">
                <a:latin typeface="+mn-lt"/>
              </a:rPr>
              <a:t>Create a service for the web app that is accessible from outside the cluster.</a:t>
            </a:r>
          </a:p>
          <a:p>
            <a:pPr lvl="0"/>
            <a:r>
              <a:rPr lang="en-US" b="1" dirty="0">
                <a:latin typeface="+mn-lt"/>
              </a:rPr>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4</a:t>
            </a:r>
          </a:p>
          <a:p>
            <a:r>
              <a:rPr lang="en-US" sz="3200" b="1" dirty="0">
                <a:latin typeface="+mn-lt"/>
                <a:hlinkClick r:id="rId2"/>
              </a:rPr>
              <a:t>Your First Deployment</a:t>
            </a:r>
            <a:endParaRPr lang="en-US" sz="3200" dirty="0">
              <a:latin typeface="+mn-lt"/>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r>
              <a:rPr lang="en-US" b="1" dirty="0">
                <a:latin typeface="+mn-lt"/>
              </a:rPr>
              <a:t>This should have already been done prior</a:t>
            </a:r>
          </a:p>
          <a:p>
            <a:r>
              <a:rPr lang="en-US" b="1" dirty="0">
                <a:latin typeface="+mn-lt"/>
              </a:rPr>
              <a:t>You should have access to </a:t>
            </a:r>
          </a:p>
          <a:p>
            <a:pPr lvl="1"/>
            <a:r>
              <a:rPr lang="en-US" sz="2800" b="1" dirty="0">
                <a:latin typeface="+mn-lt"/>
              </a:rPr>
              <a:t>a Linux machine containing the Fab Medical Application Code </a:t>
            </a:r>
          </a:p>
          <a:p>
            <a:pPr lvl="1"/>
            <a:r>
              <a:rPr lang="en-US" sz="2800" b="1" dirty="0">
                <a:latin typeface="+mn-lt"/>
              </a:rPr>
              <a:t>a machine with a desktop (these machines could be the same)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0</a:t>
            </a:r>
          </a:p>
          <a:p>
            <a:r>
              <a:rPr lang="en-US" sz="3200" b="1" dirty="0">
                <a:latin typeface="+mn-lt"/>
                <a:hlinkClick r:id="rId2"/>
              </a:rPr>
              <a:t>Pre-requisites - Ready, Set, GO!</a:t>
            </a:r>
            <a:endParaRPr lang="en-US" sz="3200" dirty="0">
              <a:latin typeface="+mn-lt"/>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a:t>
            </a: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330106"/>
          </a:xfrm>
        </p:spPr>
        <p:txBody>
          <a:bodyPr/>
          <a:lstStyle/>
          <a:p>
            <a:pPr lvl="0"/>
            <a:r>
              <a:rPr lang="en-US" b="1" dirty="0">
                <a:latin typeface="+mn-lt"/>
              </a:rPr>
              <a:t>Modify and re-apply your YAML files to scale your apps.</a:t>
            </a:r>
          </a:p>
          <a:p>
            <a:pPr lvl="0"/>
            <a:r>
              <a:rPr lang="en-US" b="1" dirty="0">
                <a:latin typeface="+mn-lt"/>
              </a:rPr>
              <a:t>Scale the web app to 2 instances</a:t>
            </a:r>
          </a:p>
          <a:p>
            <a:pPr lvl="0"/>
            <a:r>
              <a:rPr lang="en-US" b="1" dirty="0">
                <a:latin typeface="+mn-lt"/>
              </a:rPr>
              <a:t>Scale the API app to 4 instances</a:t>
            </a:r>
          </a:p>
          <a:p>
            <a:pPr lvl="0"/>
            <a:r>
              <a:rPr lang="en-US" b="1" dirty="0">
                <a:latin typeface="+mn-lt"/>
              </a:rPr>
              <a:t>Fix any capacity issues that arise. </a:t>
            </a:r>
          </a:p>
          <a:p>
            <a:pPr lvl="0"/>
            <a:r>
              <a:rPr lang="en-US" b="1" dirty="0">
                <a:latin typeface="+mn-lt"/>
              </a:rPr>
              <a:t>Inspect how the load balancer changes its redirection of traffic during scaling.</a:t>
            </a:r>
          </a:p>
          <a:p>
            <a:pPr lvl="0"/>
            <a:r>
              <a:rPr lang="en-US" b="1" dirty="0">
                <a:latin typeface="+mn-lt"/>
              </a:rPr>
              <a:t>Configure your cluster with the cluster </a:t>
            </a:r>
            <a:r>
              <a:rPr lang="en-US" b="1" dirty="0" err="1">
                <a:latin typeface="+mn-lt"/>
              </a:rPr>
              <a:t>autoscaler</a:t>
            </a:r>
            <a:r>
              <a:rPr lang="en-US" b="1" dirty="0">
                <a:latin typeface="+mn-lt"/>
              </a:rPr>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5</a:t>
            </a:r>
          </a:p>
          <a:p>
            <a:r>
              <a:rPr lang="en-US" sz="3200" b="1" dirty="0">
                <a:latin typeface="+mn-lt"/>
                <a:hlinkClick r:id="rId3"/>
              </a:rPr>
              <a:t>Scaling and High Availability</a:t>
            </a:r>
            <a:endParaRPr lang="en-US" sz="3200" dirty="0">
              <a:latin typeface="+mn-lt"/>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dirty="0">
                <a:latin typeface="+mn-lt"/>
              </a:rPr>
              <a:t>Replace the backend (content-</a:t>
            </a:r>
            <a:r>
              <a:rPr lang="en-US" b="1" dirty="0" err="1">
                <a:latin typeface="+mn-lt"/>
              </a:rPr>
              <a:t>api</a:t>
            </a:r>
            <a:r>
              <a:rPr lang="en-US" b="1" dirty="0">
                <a:latin typeface="+mn-lt"/>
              </a:rPr>
              <a:t>) with a new version that retrieves the data from a MongoDB</a:t>
            </a:r>
          </a:p>
          <a:p>
            <a:pPr lvl="0"/>
            <a:r>
              <a:rPr lang="en-US" b="1" dirty="0">
                <a:latin typeface="+mn-lt"/>
              </a:rPr>
              <a:t>Add a daemon job (content-</a:t>
            </a:r>
            <a:r>
              <a:rPr lang="en-US" b="1" dirty="0" err="1">
                <a:latin typeface="+mn-lt"/>
              </a:rPr>
              <a:t>init</a:t>
            </a:r>
            <a:r>
              <a:rPr lang="en-US" b="1" dirty="0">
                <a:latin typeface="+mn-lt"/>
              </a:rPr>
              <a:t>) that runs one time to initialize and populate the MongoDB with the data</a:t>
            </a:r>
          </a:p>
          <a:p>
            <a:pPr lvl="0"/>
            <a:r>
              <a:rPr lang="en-US" b="1" dirty="0">
                <a:latin typeface="+mn-lt"/>
              </a:rPr>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960227"/>
          </a:xfrm>
        </p:spPr>
        <p:txBody>
          <a:bodyPr/>
          <a:lstStyle/>
          <a:p>
            <a:pPr lvl="0"/>
            <a:r>
              <a:rPr lang="en-US" b="1" dirty="0">
                <a:latin typeface="+mn-lt"/>
              </a:rPr>
              <a:t>Deploy MongoDB from a public container registry (hint: </a:t>
            </a:r>
            <a:r>
              <a:rPr lang="en-US" b="1" dirty="0" err="1">
                <a:latin typeface="+mn-lt"/>
              </a:rPr>
              <a:t>DockerHub</a:t>
            </a:r>
            <a:r>
              <a:rPr lang="en-US" b="1" dirty="0">
                <a:latin typeface="+mn-lt"/>
              </a:rPr>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6</a:t>
            </a:r>
          </a:p>
          <a:p>
            <a:r>
              <a:rPr lang="en-US" sz="3200" b="1" dirty="0">
                <a:latin typeface="+mn-lt"/>
                <a:hlinkClick r:id="rId3"/>
              </a:rPr>
              <a:t>Deploy MongoDB to AKS</a:t>
            </a:r>
            <a:endParaRPr lang="en-US" sz="3200" dirty="0">
              <a:latin typeface="+mn-lt"/>
            </a:endParaRP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C3228-2D97-4FC9-A3BA-D40A2F8AC7B0}"/>
              </a:ext>
            </a:extLst>
          </p:cNvPr>
          <p:cNvSpPr>
            <a:spLocks noGrp="1"/>
          </p:cNvSpPr>
          <p:nvPr>
            <p:ph type="title"/>
          </p:nvPr>
        </p:nvSpPr>
        <p:spPr>
          <a:xfrm>
            <a:off x="2066885" y="2830398"/>
            <a:ext cx="8058229" cy="1793104"/>
          </a:xfrm>
        </p:spPr>
        <p:txBody>
          <a:bodyPr/>
          <a:lstStyle/>
          <a:p>
            <a:pPr algn="ctr"/>
            <a:r>
              <a:rPr lang="en-US" dirty="0">
                <a:latin typeface="+mn-lt"/>
              </a:rPr>
              <a:t>Containers</a:t>
            </a:r>
          </a:p>
        </p:txBody>
      </p:sp>
    </p:spTree>
    <p:extLst>
      <p:ext uri="{BB962C8B-B14F-4D97-AF65-F5344CB8AC3E}">
        <p14:creationId xmlns:p14="http://schemas.microsoft.com/office/powerpoint/2010/main" val="12082038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latin typeface="+mn-lt"/>
              </a:rPr>
              <a:t>Perform a rolling update to a new version of the Web app</a:t>
            </a:r>
          </a:p>
          <a:p>
            <a:pPr lvl="0"/>
            <a:r>
              <a:rPr lang="en-US" b="1" dirty="0">
                <a:latin typeface="+mn-lt"/>
              </a:rPr>
              <a:t>Watch how the update rolls out by testing the Web app.</a:t>
            </a:r>
          </a:p>
          <a:p>
            <a:pPr lvl="0"/>
            <a:r>
              <a:rPr lang="en-US" b="1" dirty="0">
                <a:latin typeface="+mn-lt"/>
              </a:rPr>
              <a:t>Roll back to the original version.</a:t>
            </a:r>
          </a:p>
          <a:p>
            <a:pPr lvl="0"/>
            <a:r>
              <a:rPr lang="en-US" b="1" dirty="0">
                <a:latin typeface="+mn-lt"/>
              </a:rPr>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7</a:t>
            </a:r>
          </a:p>
          <a:p>
            <a:r>
              <a:rPr lang="en-US" sz="3200" b="1" dirty="0">
                <a:latin typeface="+mn-lt"/>
                <a:hlinkClick r:id="rId3"/>
              </a:rPr>
              <a:t>Updates and Rollbacks</a:t>
            </a:r>
            <a:endParaRPr lang="en-US" sz="3200" dirty="0">
              <a:latin typeface="+mn-lt"/>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latin typeface="+mn-lt"/>
              </a:rPr>
              <a:t>Create Azure Disks</a:t>
            </a:r>
          </a:p>
          <a:p>
            <a:pPr lvl="0"/>
            <a:r>
              <a:rPr lang="en-US" b="1" dirty="0">
                <a:latin typeface="+mn-lt"/>
              </a:rPr>
              <a:t>Deploy the mongo Db with persisted storage</a:t>
            </a:r>
          </a:p>
          <a:p>
            <a:pPr lvl="0"/>
            <a:r>
              <a:rPr lang="en-US" b="1" dirty="0">
                <a:latin typeface="+mn-lt"/>
              </a:rPr>
              <a:t>Initialized the sample content – speakers &amp; session</a:t>
            </a:r>
          </a:p>
          <a:p>
            <a:pPr lvl="0"/>
            <a:r>
              <a:rPr lang="en-US" b="1" dirty="0">
                <a:latin typeface="+mn-lt"/>
              </a:rPr>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8</a:t>
            </a:r>
          </a:p>
          <a:p>
            <a:r>
              <a:rPr lang="en-US" sz="3200" b="1" dirty="0">
                <a:latin typeface="+mn-lt"/>
                <a:hlinkClick r:id="rId3"/>
              </a:rPr>
              <a:t>Storage</a:t>
            </a:r>
            <a:endParaRPr lang="en-US" sz="3200" dirty="0">
              <a:latin typeface="+mn-lt"/>
            </a:endParaRP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dirty="0">
                <a:latin typeface="+mn-lt"/>
              </a:rPr>
              <a:t>Kubernetes Package Management</a:t>
            </a:r>
            <a:br>
              <a:rPr lang="en-US" dirty="0">
                <a:latin typeface="+mn-lt"/>
              </a:rPr>
            </a:br>
            <a:r>
              <a:rPr lang="en-US" sz="4800" dirty="0">
                <a:solidFill>
                  <a:schemeClr val="accent4"/>
                </a:solidFill>
                <a:latin typeface="+mn-lt"/>
              </a:rPr>
              <a:t>Helm</a:t>
            </a:r>
            <a:endParaRPr lang="en-US" dirty="0">
              <a:solidFill>
                <a:schemeClr val="accent4"/>
              </a:solidFill>
              <a:latin typeface="+mn-lt"/>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7117"/>
            <a:ext cx="12192000" cy="56687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D6F8AC-960E-47EC-9CD7-3854CF89C2A7}"/>
              </a:ext>
            </a:extLst>
          </p:cNvPr>
          <p:cNvSpPr/>
          <p:nvPr/>
        </p:nvSpPr>
        <p:spPr>
          <a:xfrm>
            <a:off x="1510301" y="2656784"/>
            <a:ext cx="9658081" cy="2308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2308324"/>
          </a:xfrm>
          <a:prstGeom prst="rect">
            <a:avLst/>
          </a:prstGeom>
        </p:spPr>
        <p:txBody>
          <a:bodyPr wrap="square">
            <a:spAutoFit/>
          </a:bodyPr>
          <a:lstStyle/>
          <a:p>
            <a:pPr algn="ctr"/>
            <a:r>
              <a:rPr lang="en-US" sz="3600" b="1" dirty="0">
                <a:latin typeface="Segoe UI" panose="020B0502040204020203" pitchFamily="34" charset="0"/>
                <a:cs typeface="Segoe UI" panose="020B0502040204020203" pitchFamily="34" charset="0"/>
              </a:rPr>
              <a:t>Containers are an application-centric way to deliver high-performing, scalable applications on the infrastructure of your choice.</a:t>
            </a:r>
          </a:p>
        </p:txBody>
      </p:sp>
      <p:sp>
        <p:nvSpPr>
          <p:cNvPr id="2" name="Text Placeholder 1"/>
          <p:cNvSpPr>
            <a:spLocks noGrp="1"/>
          </p:cNvSpPr>
          <p:nvPr>
            <p:ph type="body" sz="quarter" idx="13"/>
          </p:nvPr>
        </p:nvSpPr>
        <p:spPr>
          <a:xfrm>
            <a:off x="608978" y="0"/>
            <a:ext cx="11176000" cy="1141598"/>
          </a:xfrm>
        </p:spPr>
        <p:txBody>
          <a:bodyPr/>
          <a:lstStyle/>
          <a:p>
            <a:r>
              <a:rPr lang="en-US" dirty="0">
                <a:latin typeface="Segoe UI" panose="020B0502040204020203" pitchFamily="34" charset="0"/>
                <a:cs typeface="Segoe UI" panose="020B0502040204020203" pitchFamily="34" charset="0"/>
              </a:rPr>
              <a:t>Review: What is a Container?</a:t>
            </a:r>
          </a:p>
        </p:txBody>
      </p:sp>
    </p:spTree>
    <p:extLst>
      <p:ext uri="{BB962C8B-B14F-4D97-AF65-F5344CB8AC3E}">
        <p14:creationId xmlns:p14="http://schemas.microsoft.com/office/powerpoint/2010/main" val="1566095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pic>
        <p:nvPicPr>
          <p:cNvPr id="15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1325572"/>
            <a:ext cx="12192001" cy="5846287"/>
          </a:xfrm>
          <a:prstGeom prst="rect">
            <a:avLst/>
          </a:prstGeom>
          <a:ln w="12700">
            <a:miter lim="400000"/>
          </a:ln>
        </p:spPr>
      </p:pic>
      <p:pic>
        <p:nvPicPr>
          <p:cNvPr id="151"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499" y="-248685"/>
            <a:ext cx="3029002" cy="3029001"/>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39D7D-367F-4E12-9211-B65FFDD20FDC}"/>
              </a:ext>
            </a:extLst>
          </p:cNvPr>
          <p:cNvPicPr>
            <a:picLocks noChangeAspect="1"/>
          </p:cNvPicPr>
          <p:nvPr/>
        </p:nvPicPr>
        <p:blipFill>
          <a:blip r:embed="rId3"/>
          <a:stretch>
            <a:fillRect/>
          </a:stretch>
        </p:blipFill>
        <p:spPr>
          <a:xfrm>
            <a:off x="0" y="26255"/>
            <a:ext cx="12192000" cy="6805489"/>
          </a:xfrm>
          <a:prstGeom prst="rect">
            <a:avLst/>
          </a:prstGeom>
        </p:spPr>
      </p:pic>
    </p:spTree>
    <p:extLst>
      <p:ext uri="{BB962C8B-B14F-4D97-AF65-F5344CB8AC3E}">
        <p14:creationId xmlns:p14="http://schemas.microsoft.com/office/powerpoint/2010/main" val="119249992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pic>
        <p:nvPicPr>
          <p:cNvPr id="23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The Purpose of Helm</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2590800" y="2494953"/>
            <a:ext cx="6216316" cy="3831818"/>
          </a:xfrm>
          <a:prstGeom prst="rect">
            <a:avLst/>
          </a:prstGeom>
        </p:spPr>
        <p:txBody>
          <a:bodyPr wrap="square">
            <a:spAutoFit/>
          </a:bodyPr>
          <a:lstStyle/>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Create new charts from scratch</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Package charts into chart archive (</a:t>
            </a:r>
            <a:r>
              <a:rPr lang="en-US" sz="2700" kern="0" dirty="0" err="1">
                <a:solidFill>
                  <a:srgbClr val="333333"/>
                </a:solidFill>
                <a:latin typeface="Segoe UI" panose="020B0502040204020203" pitchFamily="34" charset="0"/>
                <a:cs typeface="Segoe UI" panose="020B0502040204020203" pitchFamily="34" charset="0"/>
                <a:sym typeface="Helvetica Neue"/>
              </a:rPr>
              <a:t>tgz</a:t>
            </a:r>
            <a:r>
              <a:rPr lang="en-US" sz="2700" kern="0" dirty="0">
                <a:solidFill>
                  <a:srgbClr val="333333"/>
                </a:solidFill>
                <a:latin typeface="Segoe UI" panose="020B0502040204020203" pitchFamily="34" charset="0"/>
                <a:cs typeface="Segoe UI" panose="020B0502040204020203" pitchFamily="34" charset="0"/>
                <a:sym typeface="Helvetica Neue"/>
              </a:rPr>
              <a:t>) files</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Interact with chart repositories where charts are stored</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Install and uninstall charts into an existing Kubernetes cluster</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Manage the release cycle of charts that have been installed with Helm</a:t>
            </a:r>
          </a:p>
        </p:txBody>
      </p:sp>
      <p:sp>
        <p:nvSpPr>
          <p:cNvPr id="4" name="Rectangle 3">
            <a:extLst>
              <a:ext uri="{FF2B5EF4-FFF2-40B4-BE49-F238E27FC236}">
                <a16:creationId xmlns:a16="http://schemas.microsoft.com/office/drawing/2014/main" id="{2B4FC7A2-52C6-ED4C-A35A-EA9954C1AE63}"/>
              </a:ext>
            </a:extLst>
          </p:cNvPr>
          <p:cNvSpPr/>
          <p:nvPr/>
        </p:nvSpPr>
        <p:spPr>
          <a:xfrm>
            <a:off x="2590800" y="1383457"/>
            <a:ext cx="9086375" cy="1200329"/>
          </a:xfrm>
          <a:prstGeom prst="rect">
            <a:avLst/>
          </a:prstGeom>
        </p:spPr>
        <p:txBody>
          <a:bodyPr wrap="square">
            <a:spAutoFit/>
          </a:bodyPr>
          <a:lstStyle/>
          <a:p>
            <a:pPr defTabSz="412750" hangingPunct="0"/>
            <a:r>
              <a:rPr lang="en-US" sz="2400" kern="0" dirty="0">
                <a:solidFill>
                  <a:srgbClr val="333333"/>
                </a:solidFill>
                <a:latin typeface="Segoe UI" panose="020B0502040204020203" pitchFamily="34" charset="0"/>
                <a:cs typeface="Segoe UI" panose="020B0502040204020203" pitchFamily="34" charset="0"/>
                <a:sym typeface="Helvetica Neue"/>
              </a:rPr>
              <a:t>Helm is a tool for managing Kubernetes packages called </a:t>
            </a:r>
            <a:r>
              <a:rPr lang="en-US" sz="2400" b="1" kern="0" dirty="0">
                <a:solidFill>
                  <a:srgbClr val="333333"/>
                </a:solidFill>
                <a:latin typeface="Segoe UI" panose="020B0502040204020203" pitchFamily="34" charset="0"/>
                <a:cs typeface="Segoe UI" panose="020B0502040204020203" pitchFamily="34" charset="0"/>
                <a:sym typeface="Helvetica Neue"/>
              </a:rPr>
              <a:t>charts</a:t>
            </a:r>
            <a:r>
              <a:rPr lang="en-US" sz="2400" kern="0" dirty="0">
                <a:solidFill>
                  <a:srgbClr val="333333"/>
                </a:solidFill>
                <a:latin typeface="Segoe UI" panose="020B0502040204020203" pitchFamily="34" charset="0"/>
                <a:cs typeface="Segoe UI" panose="020B0502040204020203" pitchFamily="34" charset="0"/>
                <a:sym typeface="Helvetica Neue"/>
              </a:rPr>
              <a:t>. Use existing charts or create your own. Helm can do the following:</a:t>
            </a:r>
          </a:p>
        </p:txBody>
      </p:sp>
    </p:spTree>
    <p:extLst>
      <p:ext uri="{BB962C8B-B14F-4D97-AF65-F5344CB8AC3E}">
        <p14:creationId xmlns:p14="http://schemas.microsoft.com/office/powerpoint/2010/main" val="394840772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Key Concepts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3673644" y="1383457"/>
            <a:ext cx="6324600" cy="5062924"/>
          </a:xfrm>
          <a:prstGeom prst="rect">
            <a:avLst/>
          </a:prstGeom>
        </p:spPr>
        <p:txBody>
          <a:bodyPr wrap="square">
            <a:spAutoFit/>
          </a:bodyPr>
          <a:lstStyle/>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The </a:t>
            </a:r>
            <a:r>
              <a:rPr lang="en-US" sz="2700" i="1" kern="0" dirty="0">
                <a:solidFill>
                  <a:srgbClr val="000000"/>
                </a:solidFill>
                <a:latin typeface="Segoe UI" panose="020B0502040204020203" pitchFamily="34" charset="0"/>
                <a:cs typeface="Segoe UI" panose="020B0502040204020203" pitchFamily="34" charset="0"/>
                <a:sym typeface="Helvetica Neue"/>
              </a:rPr>
              <a:t>chart</a:t>
            </a:r>
            <a:r>
              <a:rPr lang="en-US" sz="2700" kern="0" dirty="0">
                <a:solidFill>
                  <a:srgbClr val="000000"/>
                </a:solidFill>
                <a:latin typeface="Segoe UI" panose="020B0502040204020203" pitchFamily="34" charset="0"/>
                <a:cs typeface="Segoe UI" panose="020B0502040204020203" pitchFamily="34" charset="0"/>
                <a:sym typeface="Helvetica Neue"/>
              </a:rPr>
              <a:t> is a bundle of information necessary to create an instance of a Kubernetes application.</a:t>
            </a:r>
          </a:p>
          <a:p>
            <a:pPr marL="257175" indent="-257175" defTabSz="412750" hangingPunct="0">
              <a:buFont typeface="+mj-lt"/>
              <a:buAutoNum type="arabicPeriod"/>
            </a:pPr>
            <a:endParaRPr lang="en-US" sz="1400" kern="0" dirty="0">
              <a:solidFill>
                <a:srgbClr val="000000"/>
              </a:solidFill>
              <a:latin typeface="Segoe UI" panose="020B0502040204020203" pitchFamily="34" charset="0"/>
              <a:cs typeface="Segoe UI" panose="020B0502040204020203" pitchFamily="34" charset="0"/>
              <a:sym typeface="Helvetica Neue"/>
            </a:endParaRPr>
          </a:p>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The </a:t>
            </a:r>
            <a:r>
              <a:rPr lang="en-US" sz="2700" i="1" kern="0" dirty="0">
                <a:solidFill>
                  <a:srgbClr val="000000"/>
                </a:solidFill>
                <a:latin typeface="Segoe UI" panose="020B0502040204020203" pitchFamily="34" charset="0"/>
                <a:cs typeface="Segoe UI" panose="020B0502040204020203" pitchFamily="34" charset="0"/>
                <a:sym typeface="Helvetica Neue"/>
              </a:rPr>
              <a:t>config</a:t>
            </a:r>
            <a:r>
              <a:rPr lang="en-US" sz="2700" kern="0" dirty="0">
                <a:solidFill>
                  <a:srgbClr val="000000"/>
                </a:solidFill>
                <a:latin typeface="Segoe UI" panose="020B0502040204020203" pitchFamily="34" charset="0"/>
                <a:cs typeface="Segoe UI" panose="020B0502040204020203" pitchFamily="34" charset="0"/>
                <a:sym typeface="Helvetica Neue"/>
              </a:rPr>
              <a:t> contains configuration information that can be merged into a packaged chart to create a releasable object.</a:t>
            </a:r>
          </a:p>
          <a:p>
            <a:pPr marL="257175" indent="-257175" defTabSz="412750" hangingPunct="0">
              <a:buFont typeface="+mj-lt"/>
              <a:buAutoNum type="arabicPeriod"/>
            </a:pPr>
            <a:endParaRPr lang="en-US" sz="1200" kern="0" dirty="0">
              <a:solidFill>
                <a:srgbClr val="000000"/>
              </a:solidFill>
              <a:latin typeface="Segoe UI" panose="020B0502040204020203" pitchFamily="34" charset="0"/>
              <a:cs typeface="Segoe UI" panose="020B0502040204020203" pitchFamily="34" charset="0"/>
              <a:sym typeface="Helvetica Neue"/>
            </a:endParaRPr>
          </a:p>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A </a:t>
            </a:r>
            <a:r>
              <a:rPr lang="en-US" sz="2700" i="1" kern="0" dirty="0">
                <a:solidFill>
                  <a:srgbClr val="000000"/>
                </a:solidFill>
                <a:latin typeface="Segoe UI" panose="020B0502040204020203" pitchFamily="34" charset="0"/>
                <a:cs typeface="Segoe UI" panose="020B0502040204020203" pitchFamily="34" charset="0"/>
                <a:sym typeface="Helvetica Neue"/>
              </a:rPr>
              <a:t>release</a:t>
            </a:r>
            <a:r>
              <a:rPr lang="en-US" sz="2700" kern="0" dirty="0">
                <a:solidFill>
                  <a:srgbClr val="000000"/>
                </a:solidFill>
                <a:latin typeface="Segoe UI" panose="020B0502040204020203" pitchFamily="34" charset="0"/>
                <a:cs typeface="Segoe UI" panose="020B0502040204020203" pitchFamily="34" charset="0"/>
                <a:sym typeface="Helvetica Neue"/>
              </a:rPr>
              <a:t> is a running instance of a </a:t>
            </a:r>
            <a:r>
              <a:rPr lang="en-US" sz="2700" i="1" kern="0" dirty="0">
                <a:solidFill>
                  <a:srgbClr val="000000"/>
                </a:solidFill>
                <a:latin typeface="Segoe UI" panose="020B0502040204020203" pitchFamily="34" charset="0"/>
                <a:cs typeface="Segoe UI" panose="020B0502040204020203" pitchFamily="34" charset="0"/>
                <a:sym typeface="Helvetica Neue"/>
              </a:rPr>
              <a:t>chart</a:t>
            </a:r>
            <a:r>
              <a:rPr lang="en-US" sz="2700" kern="0" dirty="0">
                <a:solidFill>
                  <a:srgbClr val="000000"/>
                </a:solidFill>
                <a:latin typeface="Segoe UI" panose="020B0502040204020203" pitchFamily="34" charset="0"/>
                <a:cs typeface="Segoe UI" panose="020B0502040204020203" pitchFamily="34" charset="0"/>
                <a:sym typeface="Helvetica Neue"/>
              </a:rPr>
              <a:t>, combined with a specific </a:t>
            </a:r>
            <a:r>
              <a:rPr lang="en-US" sz="2700" i="1" kern="0" dirty="0">
                <a:solidFill>
                  <a:srgbClr val="000000"/>
                </a:solidFill>
                <a:latin typeface="Segoe UI" panose="020B0502040204020203" pitchFamily="34" charset="0"/>
                <a:cs typeface="Segoe UI" panose="020B0502040204020203" pitchFamily="34" charset="0"/>
                <a:sym typeface="Helvetica Neue"/>
              </a:rPr>
              <a:t>config</a:t>
            </a:r>
            <a:r>
              <a:rPr lang="en-US" sz="2700" kern="0" dirty="0">
                <a:solidFill>
                  <a:srgbClr val="000000"/>
                </a:solidFill>
                <a:latin typeface="Segoe UI" panose="020B0502040204020203" pitchFamily="34" charset="0"/>
                <a:cs typeface="Segoe UI" panose="020B0502040204020203" pitchFamily="34" charset="0"/>
                <a:sym typeface="Helvetica Neue"/>
              </a:rPr>
              <a:t>.</a:t>
            </a:r>
          </a:p>
          <a:p>
            <a:pPr defTabSz="412750" hangingPunct="0"/>
            <a:endParaRPr lang="en-US" sz="2700" kern="0" dirty="0">
              <a:solidFill>
                <a:srgbClr val="333333"/>
              </a:solidFill>
              <a:latin typeface="Segoe UI" panose="020B0502040204020203" pitchFamily="34" charset="0"/>
              <a:cs typeface="Segoe UI" panose="020B0502040204020203" pitchFamily="34" charset="0"/>
              <a:sym typeface="Helvetica Neue"/>
            </a:endParaRPr>
          </a:p>
        </p:txBody>
      </p:sp>
      <p:pic>
        <p:nvPicPr>
          <p:cNvPr id="2" name="Picture 1">
            <a:extLst>
              <a:ext uri="{FF2B5EF4-FFF2-40B4-BE49-F238E27FC236}">
                <a16:creationId xmlns:a16="http://schemas.microsoft.com/office/drawing/2014/main" id="{92ED26B2-4F9E-9341-8F90-353DFB0AE8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43" y="2536205"/>
            <a:ext cx="3676557" cy="2395527"/>
          </a:xfrm>
          <a:prstGeom prst="rect">
            <a:avLst/>
          </a:prstGeom>
          <a:ln>
            <a:noFill/>
          </a:ln>
          <a:effectLst>
            <a:softEdge rad="112500"/>
          </a:effectLst>
        </p:spPr>
      </p:pic>
    </p:spTree>
    <p:extLst>
      <p:ext uri="{BB962C8B-B14F-4D97-AF65-F5344CB8AC3E}">
        <p14:creationId xmlns:p14="http://schemas.microsoft.com/office/powerpoint/2010/main" val="68648321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Key Concepts</a:t>
            </a:r>
          </a:p>
        </p:txBody>
      </p:sp>
      <p:pic>
        <p:nvPicPr>
          <p:cNvPr id="2" name="Picture 1">
            <a:extLst>
              <a:ext uri="{FF2B5EF4-FFF2-40B4-BE49-F238E27FC236}">
                <a16:creationId xmlns:a16="http://schemas.microsoft.com/office/drawing/2014/main" id="{0ADDBB10-5ABA-2144-888A-696AEA325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1293754"/>
            <a:ext cx="10930817" cy="5131109"/>
          </a:xfrm>
          <a:prstGeom prst="rect">
            <a:avLst/>
          </a:prstGeom>
        </p:spPr>
      </p:pic>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4" name="Picture 3">
            <a:extLst>
              <a:ext uri="{FF2B5EF4-FFF2-40B4-BE49-F238E27FC236}">
                <a16:creationId xmlns:a16="http://schemas.microsoft.com/office/drawing/2014/main" id="{00A8B8DF-8593-D34D-B5AD-84F71670C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592" y="3468647"/>
            <a:ext cx="4020045" cy="2619332"/>
          </a:xfrm>
          <a:prstGeom prst="rect">
            <a:avLst/>
          </a:prstGeom>
        </p:spPr>
      </p:pic>
    </p:spTree>
    <p:extLst>
      <p:ext uri="{BB962C8B-B14F-4D97-AF65-F5344CB8AC3E}">
        <p14:creationId xmlns:p14="http://schemas.microsoft.com/office/powerpoint/2010/main" val="20445935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3" name="Picture 2">
            <a:extLst>
              <a:ext uri="{FF2B5EF4-FFF2-40B4-BE49-F238E27FC236}">
                <a16:creationId xmlns:a16="http://schemas.microsoft.com/office/drawing/2014/main" id="{6A47E9C7-2A93-714D-AE66-402340213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241" y="1645634"/>
            <a:ext cx="9980254" cy="4779128"/>
          </a:xfrm>
          <a:prstGeom prst="rect">
            <a:avLst/>
          </a:prstGeom>
          <a:ln>
            <a:noFill/>
          </a:ln>
          <a:effectLst>
            <a:softEdge rad="112500"/>
          </a:effectLst>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5927" y="1937076"/>
            <a:ext cx="3485147" cy="603199"/>
          </a:xfrm>
          <a:prstGeom prst="rect">
            <a:avLst/>
          </a:prstGeom>
        </p:spPr>
      </p:pic>
    </p:spTree>
    <p:extLst>
      <p:ext uri="{BB962C8B-B14F-4D97-AF65-F5344CB8AC3E}">
        <p14:creationId xmlns:p14="http://schemas.microsoft.com/office/powerpoint/2010/main" val="64203674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927" y="1937076"/>
            <a:ext cx="3485147" cy="603199"/>
          </a:xfrm>
          <a:prstGeom prst="rect">
            <a:avLst/>
          </a:prstGeom>
        </p:spPr>
      </p:pic>
      <p:pic>
        <p:nvPicPr>
          <p:cNvPr id="2" name="Picture 1">
            <a:extLst>
              <a:ext uri="{FF2B5EF4-FFF2-40B4-BE49-F238E27FC236}">
                <a16:creationId xmlns:a16="http://schemas.microsoft.com/office/drawing/2014/main" id="{5E028800-AB3D-394E-9C33-38F602B136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494" y="1725126"/>
            <a:ext cx="9924308" cy="4576441"/>
          </a:xfrm>
          <a:prstGeom prst="rect">
            <a:avLst/>
          </a:prstGeom>
        </p:spPr>
      </p:pic>
    </p:spTree>
    <p:extLst>
      <p:ext uri="{BB962C8B-B14F-4D97-AF65-F5344CB8AC3E}">
        <p14:creationId xmlns:p14="http://schemas.microsoft.com/office/powerpoint/2010/main" val="18951997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028" y="56428"/>
            <a:ext cx="1969946" cy="1969946"/>
          </a:xfrm>
          <a:prstGeom prst="rect">
            <a:avLst/>
          </a:prstGeom>
          <a:ln w="12700">
            <a:miter lim="400000"/>
          </a:ln>
        </p:spPr>
      </p:pic>
      <p:sp>
        <p:nvSpPr>
          <p:cNvPr id="225" name="Why Helm 3?…"/>
          <p:cNvSpPr txBox="1"/>
          <p:nvPr/>
        </p:nvSpPr>
        <p:spPr>
          <a:xfrm>
            <a:off x="174077" y="1605527"/>
            <a:ext cx="11549625" cy="434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12750" hangingPunct="0">
              <a:lnSpc>
                <a:spcPct val="80000"/>
              </a:lnSpc>
              <a:defRPr sz="9000" b="0">
                <a:latin typeface="Microsoft Sans Serif"/>
                <a:ea typeface="Microsoft Sans Serif"/>
                <a:cs typeface="Microsoft Sans Serif"/>
                <a:sym typeface="Microsoft Sans Serif"/>
              </a:defRPr>
            </a:pPr>
            <a:endParaRPr sz="4500" kern="0" dirty="0">
              <a:solidFill>
                <a:srgbClr val="000000"/>
              </a:solidFill>
              <a:latin typeface="Microsoft Sans Serif"/>
              <a:ea typeface="Microsoft Sans Serif"/>
              <a:cs typeface="Microsoft Sans Serif"/>
              <a:sym typeface="Microsoft Sans Serif"/>
            </a:endParaRPr>
          </a:p>
          <a:p>
            <a:pPr algn="ctr" defTabSz="412750" hangingPunct="0">
              <a:lnSpc>
                <a:spcPct val="80000"/>
              </a:lnSpc>
              <a:defRPr sz="9000" b="0">
                <a:latin typeface="Microsoft Sans Serif"/>
                <a:ea typeface="Microsoft Sans Serif"/>
                <a:cs typeface="Microsoft Sans Serif"/>
                <a:sym typeface="Microsoft Sans Serif"/>
              </a:defRPr>
            </a:pPr>
            <a:r>
              <a:rPr sz="4500" kern="0" dirty="0">
                <a:solidFill>
                  <a:srgbClr val="000000"/>
                </a:solidFill>
                <a:latin typeface="Microsoft Sans Serif"/>
                <a:ea typeface="Microsoft Sans Serif"/>
                <a:cs typeface="Microsoft Sans Serif"/>
                <a:sym typeface="Microsoft Sans Serif"/>
              </a:rPr>
              <a:t>v3 </a:t>
            </a:r>
            <a:r>
              <a:rPr lang="en-US" sz="4500" kern="0" dirty="0">
                <a:solidFill>
                  <a:srgbClr val="000000"/>
                </a:solidFill>
                <a:latin typeface="Microsoft Sans Serif"/>
                <a:ea typeface="Microsoft Sans Serif"/>
                <a:cs typeface="Microsoft Sans Serif"/>
                <a:sym typeface="Microsoft Sans Serif"/>
              </a:rPr>
              <a:t>O</a:t>
            </a:r>
            <a:r>
              <a:rPr sz="4500" kern="0" dirty="0">
                <a:solidFill>
                  <a:srgbClr val="000000"/>
                </a:solidFill>
                <a:latin typeface="Microsoft Sans Serif"/>
                <a:ea typeface="Microsoft Sans Serif"/>
                <a:cs typeface="Microsoft Sans Serif"/>
                <a:sym typeface="Microsoft Sans Serif"/>
              </a:rPr>
              <a:t>verview</a:t>
            </a:r>
          </a:p>
          <a:p>
            <a:pPr defTabSz="412750" hangingPunct="0">
              <a:lnSpc>
                <a:spcPct val="80000"/>
              </a:lnSpc>
              <a:defRPr sz="8000" b="0">
                <a:latin typeface="Microsoft Sans Serif"/>
                <a:ea typeface="Microsoft Sans Serif"/>
                <a:cs typeface="Microsoft Sans Serif"/>
                <a:sym typeface="Microsoft Sans Serif"/>
              </a:defRPr>
            </a:pPr>
            <a:r>
              <a:rPr sz="4000" kern="0" dirty="0">
                <a:solidFill>
                  <a:srgbClr val="000000"/>
                </a:solidFill>
                <a:latin typeface="Microsoft Sans Serif"/>
                <a:ea typeface="Microsoft Sans Serif"/>
                <a:cs typeface="Microsoft Sans Serif"/>
                <a:sym typeface="Microsoft Sans Serif"/>
              </a:rPr>
              <a:t> </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B</a:t>
            </a:r>
            <a:r>
              <a:rPr sz="2700" kern="0" dirty="0">
                <a:solidFill>
                  <a:srgbClr val="000000"/>
                </a:solidFill>
                <a:latin typeface="Microsoft Sans Serif"/>
                <a:ea typeface="Microsoft Sans Serif"/>
                <a:cs typeface="Microsoft Sans Serif"/>
                <a:sym typeface="Microsoft Sans Serif"/>
              </a:rPr>
              <a:t>ased on community best practices</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D</a:t>
            </a:r>
            <a:r>
              <a:rPr sz="2700" kern="0" dirty="0">
                <a:solidFill>
                  <a:srgbClr val="000000"/>
                </a:solidFill>
                <a:latin typeface="Microsoft Sans Serif"/>
                <a:ea typeface="Microsoft Sans Serif"/>
                <a:cs typeface="Microsoft Sans Serif"/>
                <a:sym typeface="Microsoft Sans Serif"/>
              </a:rPr>
              <a:t>ramatic simplification</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A</a:t>
            </a:r>
            <a:r>
              <a:rPr sz="2700" kern="0" dirty="0">
                <a:solidFill>
                  <a:srgbClr val="000000"/>
                </a:solidFill>
                <a:latin typeface="Microsoft Sans Serif"/>
                <a:ea typeface="Microsoft Sans Serif"/>
                <a:cs typeface="Microsoft Sans Serif"/>
                <a:sym typeface="Microsoft Sans Serif"/>
              </a:rPr>
              <a:t>rchitectural changes (security as priority)</a:t>
            </a:r>
            <a:endParaRPr lang="en-US" sz="2700" kern="0" dirty="0">
              <a:solidFill>
                <a:srgbClr val="000000"/>
              </a:solidFill>
              <a:latin typeface="Microsoft Sans Serif"/>
              <a:ea typeface="Microsoft Sans Serif"/>
              <a:cs typeface="Microsoft Sans Serif"/>
              <a:sym typeface="Microsoft Sans Serif"/>
            </a:endParaRP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Removal of Tiller</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Name (or --generate-name) is now required on install</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endParaRPr sz="4000" kern="0" dirty="0">
              <a:solidFill>
                <a:srgbClr val="000000"/>
              </a:solidFill>
              <a:latin typeface="Microsoft Sans Serif"/>
              <a:ea typeface="Microsoft Sans Serif"/>
              <a:cs typeface="Microsoft Sans Serif"/>
              <a:sym typeface="Microsoft Sans Serif"/>
            </a:endParaRPr>
          </a:p>
        </p:txBody>
      </p:sp>
      <p:sp>
        <p:nvSpPr>
          <p:cNvPr id="2" name="Rectangle 1">
            <a:extLst>
              <a:ext uri="{FF2B5EF4-FFF2-40B4-BE49-F238E27FC236}">
                <a16:creationId xmlns:a16="http://schemas.microsoft.com/office/drawing/2014/main" id="{2A562E09-D113-EF4E-90F5-B7558FD06466}"/>
              </a:ext>
            </a:extLst>
          </p:cNvPr>
          <p:cNvSpPr/>
          <p:nvPr/>
        </p:nvSpPr>
        <p:spPr>
          <a:xfrm>
            <a:off x="9417499" y="6316579"/>
            <a:ext cx="2446504" cy="323165"/>
          </a:xfrm>
          <a:prstGeom prst="rect">
            <a:avLst/>
          </a:prstGeom>
        </p:spPr>
        <p:txBody>
          <a:bodyPr wrap="none">
            <a:spAutoFit/>
          </a:bodyPr>
          <a:lstStyle/>
          <a:p>
            <a:pPr algn="ctr" defTabSz="412750" hangingPunct="0"/>
            <a:r>
              <a:rPr lang="en-US" sz="1500" b="1" kern="0" dirty="0">
                <a:solidFill>
                  <a:srgbClr val="000000"/>
                </a:solidFill>
                <a:latin typeface="Helvetica Neue"/>
                <a:sym typeface="Helvetica Neue"/>
                <a:hlinkClick r:id="rId4"/>
              </a:rPr>
              <a:t>https://helm.sh/docs/faq/</a:t>
            </a:r>
            <a:endParaRPr lang="en-US" sz="1500" b="1" kern="0" dirty="0">
              <a:solidFill>
                <a:srgbClr val="000000"/>
              </a:solidFill>
              <a:latin typeface="Helvetica Neue"/>
              <a:sym typeface="Helvetica Neue"/>
            </a:endParaRPr>
          </a:p>
        </p:txBody>
      </p:sp>
      <p:pic>
        <p:nvPicPr>
          <p:cNvPr id="3" name="Picture 2">
            <a:extLst>
              <a:ext uri="{FF2B5EF4-FFF2-40B4-BE49-F238E27FC236}">
                <a16:creationId xmlns:a16="http://schemas.microsoft.com/office/drawing/2014/main" id="{21BFF57C-2BE8-6245-8C19-0F72AA495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04" y="5439632"/>
            <a:ext cx="3796387" cy="1015447"/>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Resources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10" name="Rectangle 9">
            <a:extLst>
              <a:ext uri="{FF2B5EF4-FFF2-40B4-BE49-F238E27FC236}">
                <a16:creationId xmlns:a16="http://schemas.microsoft.com/office/drawing/2014/main" id="{5D06D16E-8E8D-314B-AC54-9F8B9555B7D8}"/>
              </a:ext>
            </a:extLst>
          </p:cNvPr>
          <p:cNvSpPr/>
          <p:nvPr/>
        </p:nvSpPr>
        <p:spPr>
          <a:xfrm>
            <a:off x="2590800" y="1470089"/>
            <a:ext cx="6324600" cy="2169825"/>
          </a:xfrm>
          <a:prstGeom prst="rect">
            <a:avLst/>
          </a:prstGeom>
        </p:spPr>
        <p:txBody>
          <a:bodyPr wrap="square">
            <a:spAutoFit/>
          </a:bodyPr>
          <a:lstStyle/>
          <a:p>
            <a:pPr marL="342900" indent="-342900" defTabSz="412750" hangingPunct="0">
              <a:buFont typeface="Arial" panose="020B0604020202020204" pitchFamily="34" charset="0"/>
              <a:buChar char="•"/>
            </a:pPr>
            <a:r>
              <a:rPr lang="en-US" sz="2700" b="1" u="sng" kern="0" dirty="0">
                <a:solidFill>
                  <a:srgbClr val="000000"/>
                </a:solidFill>
                <a:latin typeface="Helvetica Neue"/>
                <a:sym typeface="Helvetica Neue"/>
                <a:hlinkClick r:id="rId6"/>
              </a:rPr>
              <a:t>Documentation: helm.sh/docs</a:t>
            </a:r>
            <a:endParaRPr lang="en-US" sz="2700" b="1" u="sng"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7"/>
              </a:rPr>
              <a:t>Video: Helm Intro</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8"/>
              </a:rPr>
              <a:t>Video: Helm 3 Deep Dive</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9"/>
              </a:rPr>
              <a:t>Helm Charts on GitHub</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endParaRPr lang="en-US" sz="2700" kern="0" dirty="0">
              <a:solidFill>
                <a:srgbClr val="333333"/>
              </a:solidFill>
              <a:latin typeface="Segoe UI" panose="020B0502040204020203" pitchFamily="34" charset="0"/>
              <a:cs typeface="Segoe UI" panose="020B0502040204020203" pitchFamily="34" charset="0"/>
              <a:sym typeface="Helvetica Neue"/>
            </a:endParaRPr>
          </a:p>
        </p:txBody>
      </p:sp>
    </p:spTree>
    <p:extLst>
      <p:ext uri="{BB962C8B-B14F-4D97-AF65-F5344CB8AC3E}">
        <p14:creationId xmlns:p14="http://schemas.microsoft.com/office/powerpoint/2010/main" val="170544258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pPr lvl="0"/>
            <a:r>
              <a:rPr lang="en-US" sz="3200" b="1" dirty="0">
                <a:latin typeface="+mn-lt"/>
              </a:rPr>
              <a:t>Deploy the application using Helm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b="1" dirty="0">
                <a:latin typeface="+mn-lt"/>
                <a:hlinkClick r:id="rId3"/>
              </a:rPr>
              <a:t>Helm</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a:xfrm>
            <a:off x="269239" y="2084172"/>
            <a:ext cx="11653523" cy="4094711"/>
          </a:xfrm>
        </p:spPr>
        <p:txBody>
          <a:bodyPr/>
          <a:lstStyle/>
          <a:p>
            <a:pPr algn="ctr"/>
            <a:r>
              <a:rPr lang="en-US" dirty="0"/>
              <a:t>Kubernetes Networking</a:t>
            </a:r>
            <a:br>
              <a:rPr lang="en-US" dirty="0"/>
            </a:br>
            <a:r>
              <a:rPr lang="en-US" dirty="0"/>
              <a:t>DNS and Ingress</a:t>
            </a:r>
            <a:br>
              <a:rPr lang="en-US" dirty="0"/>
            </a:br>
            <a:br>
              <a:rPr lang="en-US" dirty="0"/>
            </a:br>
            <a:r>
              <a:rPr lang="en-US" dirty="0"/>
              <a:t>This is as far as I’ve gotten (PF)</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33710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Tree>
    <p:extLst>
      <p:ext uri="{BB962C8B-B14F-4D97-AF65-F5344CB8AC3E}">
        <p14:creationId xmlns:p14="http://schemas.microsoft.com/office/powerpoint/2010/main" val="2474632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127" y="1542874"/>
            <a:ext cx="5015564" cy="4751882"/>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191880"/>
          </a:xfrm>
        </p:spPr>
        <p:txBody>
          <a:bodyPr/>
          <a:lstStyle/>
          <a:p>
            <a:pPr lvl="0"/>
            <a:r>
              <a:rPr lang="en-US" b="1" dirty="0"/>
              <a:t>Enable AKS Http Application Routing </a:t>
            </a:r>
          </a:p>
          <a:p>
            <a:pPr lvl="0"/>
            <a:r>
              <a:rPr lang="en-US" b="1" dirty="0"/>
              <a:t>Deploy web app with ingress controller based out of Http Application Routing </a:t>
            </a:r>
          </a:p>
          <a:p>
            <a:pPr marL="0" lvl="0" indent="0">
              <a:buNone/>
            </a:pPr>
            <a:r>
              <a:rPr lang="en-US" b="1" dirty="0"/>
              <a:t>Optional:</a:t>
            </a:r>
          </a:p>
          <a:p>
            <a:pPr lvl="0"/>
            <a:r>
              <a:rPr lang="en-US" b="1" dirty="0"/>
              <a:t>Set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dirty="0"/>
              <a:t>Find the logs for your application’s containers </a:t>
            </a:r>
          </a:p>
          <a:p>
            <a:r>
              <a:rPr lang="en-US" dirty="0"/>
              <a:t>Start a bash shell into a container and check the list of running processes </a:t>
            </a:r>
          </a:p>
          <a:p>
            <a:pPr lvl="0"/>
            <a:r>
              <a:rPr lang="en-US" dirty="0"/>
              <a:t>Find out if your pods had any errors.</a:t>
            </a:r>
          </a:p>
          <a:p>
            <a:pPr lvl="0"/>
            <a:r>
              <a:rPr lang="en-US" dirty="0"/>
              <a:t>Enable Azure Monitoring for Containers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478</TotalTime>
  <Words>9473</Words>
  <Application>Microsoft Office PowerPoint</Application>
  <PresentationFormat>Widescreen</PresentationFormat>
  <Paragraphs>1279</Paragraphs>
  <Slides>104</Slides>
  <Notes>86</Notes>
  <HiddenSlides>9</HiddenSlides>
  <MMClips>0</MMClips>
  <ScaleCrop>false</ScaleCrop>
  <HeadingPairs>
    <vt:vector size="6" baseType="variant">
      <vt:variant>
        <vt:lpstr>Fonts Used</vt:lpstr>
      </vt:variant>
      <vt:variant>
        <vt:i4>20</vt:i4>
      </vt:variant>
      <vt:variant>
        <vt:lpstr>Theme</vt:lpstr>
      </vt:variant>
      <vt:variant>
        <vt:i4>13</vt:i4>
      </vt:variant>
      <vt:variant>
        <vt:lpstr>Slide Titles</vt:lpstr>
      </vt:variant>
      <vt:variant>
        <vt:i4>104</vt:i4>
      </vt:variant>
    </vt:vector>
  </HeadingPairs>
  <TitlesOfParts>
    <vt:vector size="137" baseType="lpstr">
      <vt:lpstr>Arial</vt:lpstr>
      <vt:lpstr>Calibri</vt:lpstr>
      <vt:lpstr>Calibri Light</vt:lpstr>
      <vt:lpstr>Consolas</vt:lpstr>
      <vt:lpstr>Helvetica Light</vt:lpstr>
      <vt:lpstr>Helvetica Neue</vt:lpstr>
      <vt:lpstr>Helvetica Neue Light</vt:lpstr>
      <vt:lpstr>Helvetica Neue Medium</vt:lpstr>
      <vt:lpstr>Microsoft Sans Serif</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2_WHITE TEMPLATE</vt:lpstr>
      <vt:lpstr>4_5-30660_TR21_BO_CT_Template</vt:lpstr>
      <vt:lpstr>Office Theme</vt:lpstr>
      <vt:lpstr>White</vt:lpstr>
      <vt:lpstr>Azure Kubernetes Service Hackathon</vt:lpstr>
      <vt:lpstr>PowerPoint Presentation</vt:lpstr>
      <vt:lpstr>PowerPoint Presentation</vt:lpstr>
      <vt:lpstr>PowerPoint Presentation</vt:lpstr>
      <vt:lpstr>PowerPoint Presentation</vt:lpstr>
      <vt:lpstr>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Azure Kubernetes Service (AKS)</vt:lpstr>
      <vt:lpstr>Azure Kubernetes Service (AKS)</vt:lpstr>
      <vt:lpstr>Azure Kubernetes Service (AKS)</vt:lpstr>
      <vt:lpstr>Azure Kubernetes Service (AKS)</vt:lpstr>
      <vt:lpstr>PowerPoint Presentation</vt:lpstr>
      <vt:lpstr>Kubernetes Fundamentals Pods, Deployments, &amp;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Package Management Helm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Networking DNS and Ingress  This is as far as I’ve gotten (PF)</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Paul Fisher</cp:lastModifiedBy>
  <cp:revision>14</cp:revision>
  <dcterms:modified xsi:type="dcterms:W3CDTF">2021-04-09T21:06:39Z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